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378" r:id="rId2"/>
    <p:sldId id="396" r:id="rId3"/>
    <p:sldId id="397" r:id="rId4"/>
    <p:sldId id="430" r:id="rId5"/>
    <p:sldId id="399" r:id="rId6"/>
    <p:sldId id="429" r:id="rId7"/>
    <p:sldId id="400" r:id="rId8"/>
    <p:sldId id="428" r:id="rId9"/>
    <p:sldId id="401" r:id="rId10"/>
    <p:sldId id="431" r:id="rId11"/>
    <p:sldId id="402" r:id="rId12"/>
    <p:sldId id="411" r:id="rId13"/>
    <p:sldId id="412" r:id="rId14"/>
    <p:sldId id="414" r:id="rId15"/>
    <p:sldId id="416" r:id="rId16"/>
    <p:sldId id="418" r:id="rId17"/>
    <p:sldId id="432" r:id="rId18"/>
    <p:sldId id="419" r:id="rId19"/>
    <p:sldId id="433" r:id="rId20"/>
    <p:sldId id="422" r:id="rId21"/>
    <p:sldId id="423" r:id="rId22"/>
    <p:sldId id="424" r:id="rId23"/>
    <p:sldId id="425" r:id="rId24"/>
    <p:sldId id="426" r:id="rId25"/>
    <p:sldId id="427" r:id="rId26"/>
    <p:sldId id="435" r:id="rId27"/>
    <p:sldId id="353" r:id="rId28"/>
    <p:sldId id="342" r:id="rId29"/>
  </p:sldIdLst>
  <p:sldSz cx="12192000" cy="6858000"/>
  <p:notesSz cx="6858000" cy="9144000"/>
  <p:defaultTextStyle>
    <a:defPPr>
      <a:defRPr lang="en-US"/>
    </a:defPPr>
    <a:lvl1pPr algn="r" rtl="0" fontAlgn="base">
      <a:spcBef>
        <a:spcPct val="0"/>
      </a:spcBef>
      <a:spcAft>
        <a:spcPct val="0"/>
      </a:spcAft>
      <a:defRPr kern="1200">
        <a:solidFill>
          <a:schemeClr val="tx1"/>
        </a:solidFill>
        <a:latin typeface="Arial" charset="0"/>
        <a:ea typeface="+mn-ea"/>
        <a:cs typeface="+mn-cs"/>
      </a:defRPr>
    </a:lvl1pPr>
    <a:lvl2pPr marL="457200" algn="r" rtl="0" fontAlgn="base">
      <a:spcBef>
        <a:spcPct val="0"/>
      </a:spcBef>
      <a:spcAft>
        <a:spcPct val="0"/>
      </a:spcAft>
      <a:defRPr kern="1200">
        <a:solidFill>
          <a:schemeClr val="tx1"/>
        </a:solidFill>
        <a:latin typeface="Arial" charset="0"/>
        <a:ea typeface="+mn-ea"/>
        <a:cs typeface="+mn-cs"/>
      </a:defRPr>
    </a:lvl2pPr>
    <a:lvl3pPr marL="914400" algn="r" rtl="0" fontAlgn="base">
      <a:spcBef>
        <a:spcPct val="0"/>
      </a:spcBef>
      <a:spcAft>
        <a:spcPct val="0"/>
      </a:spcAft>
      <a:defRPr kern="1200">
        <a:solidFill>
          <a:schemeClr val="tx1"/>
        </a:solidFill>
        <a:latin typeface="Arial" charset="0"/>
        <a:ea typeface="+mn-ea"/>
        <a:cs typeface="+mn-cs"/>
      </a:defRPr>
    </a:lvl3pPr>
    <a:lvl4pPr marL="1371600" algn="r" rtl="0" fontAlgn="base">
      <a:spcBef>
        <a:spcPct val="0"/>
      </a:spcBef>
      <a:spcAft>
        <a:spcPct val="0"/>
      </a:spcAft>
      <a:defRPr kern="1200">
        <a:solidFill>
          <a:schemeClr val="tx1"/>
        </a:solidFill>
        <a:latin typeface="Arial" charset="0"/>
        <a:ea typeface="+mn-ea"/>
        <a:cs typeface="+mn-cs"/>
      </a:defRPr>
    </a:lvl4pPr>
    <a:lvl5pPr marL="1828800" algn="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994C"/>
    <a:srgbClr val="CCCC00"/>
    <a:srgbClr val="CC0099"/>
    <a:srgbClr val="000000"/>
    <a:srgbClr val="D7181F"/>
    <a:srgbClr val="FFFF66"/>
    <a:srgbClr val="FFFFFF"/>
    <a:srgbClr val="CC3300"/>
    <a:srgbClr val="E0E4D0"/>
    <a:srgbClr val="CCE7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7" autoAdjust="0"/>
    <p:restoredTop sz="94660"/>
  </p:normalViewPr>
  <p:slideViewPr>
    <p:cSldViewPr>
      <p:cViewPr>
        <p:scale>
          <a:sx n="76" d="100"/>
          <a:sy n="76" d="100"/>
        </p:scale>
        <p:origin x="-480" y="204"/>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B37FC8-095A-4521-A987-2E18CDBE6A24}"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4C23788B-4E03-4BDD-9594-1A602557BA13}">
      <dgm:prSet phldrT="[Text]"/>
      <dgm:spPr>
        <a:solidFill>
          <a:srgbClr val="FFFF00">
            <a:alpha val="50000"/>
          </a:srgbClr>
        </a:solidFill>
      </dgm:spPr>
      <dgm:t>
        <a:bodyPr/>
        <a:lstStyle/>
        <a:p>
          <a:r>
            <a:rPr lang="vi-VN" smtClean="0">
              <a:solidFill>
                <a:srgbClr val="FF0000"/>
              </a:solidFill>
              <a:latin typeface="Times New Roman" pitchFamily="18" charset="0"/>
              <a:cs typeface="Times New Roman" pitchFamily="18" charset="0"/>
            </a:rPr>
            <a:t>kết nối Internet </a:t>
          </a:r>
          <a:endParaRPr lang="en-US">
            <a:solidFill>
              <a:srgbClr val="FF0000"/>
            </a:solidFill>
            <a:latin typeface="Times New Roman" pitchFamily="18" charset="0"/>
            <a:cs typeface="Times New Roman" pitchFamily="18" charset="0"/>
          </a:endParaRPr>
        </a:p>
      </dgm:t>
    </dgm:pt>
    <dgm:pt modelId="{4A0FE907-7E1B-455A-ACEC-7A8A91EFBDC8}" type="parTrans" cxnId="{573A886B-38CB-4058-831E-EF77575FDFCD}">
      <dgm:prSet/>
      <dgm:spPr/>
      <dgm:t>
        <a:bodyPr/>
        <a:lstStyle/>
        <a:p>
          <a:endParaRPr lang="en-US"/>
        </a:p>
      </dgm:t>
    </dgm:pt>
    <dgm:pt modelId="{1091D9A1-C3DA-4777-8E53-06325C823E4E}" type="sibTrans" cxnId="{573A886B-38CB-4058-831E-EF77575FDFCD}">
      <dgm:prSet/>
      <dgm:spPr/>
      <dgm:t>
        <a:bodyPr/>
        <a:lstStyle/>
        <a:p>
          <a:endParaRPr lang="en-US"/>
        </a:p>
      </dgm:t>
    </dgm:pt>
    <dgm:pt modelId="{18060CA9-808F-4BC2-ACFE-8D6AAF0AD4C1}">
      <dgm:prSet phldrT="[Text]"/>
      <dgm:spPr>
        <a:solidFill>
          <a:srgbClr val="F6994C">
            <a:alpha val="49804"/>
          </a:srgbClr>
        </a:solidFill>
      </dgm:spPr>
      <dgm:t>
        <a:bodyPr/>
        <a:lstStyle/>
        <a:p>
          <a:r>
            <a:rPr lang="en-US" smtClean="0">
              <a:solidFill>
                <a:srgbClr val="FF0000"/>
              </a:solidFill>
              <a:latin typeface="Times New Roman" pitchFamily="18" charset="0"/>
              <a:cs typeface="Times New Roman" pitchFamily="18" charset="0"/>
            </a:rPr>
            <a:t>con người</a:t>
          </a:r>
          <a:endParaRPr lang="en-US">
            <a:solidFill>
              <a:srgbClr val="FF0000"/>
            </a:solidFill>
            <a:latin typeface="Times New Roman" pitchFamily="18" charset="0"/>
            <a:cs typeface="Times New Roman" pitchFamily="18" charset="0"/>
          </a:endParaRPr>
        </a:p>
      </dgm:t>
    </dgm:pt>
    <dgm:pt modelId="{8CC14D08-793A-4874-909C-0A5EBB95A876}" type="parTrans" cxnId="{1C1040BE-BF39-4563-8C6A-FF2CDB0BB674}">
      <dgm:prSet/>
      <dgm:spPr/>
      <dgm:t>
        <a:bodyPr/>
        <a:lstStyle/>
        <a:p>
          <a:endParaRPr lang="en-US"/>
        </a:p>
      </dgm:t>
    </dgm:pt>
    <dgm:pt modelId="{48D8D797-65EC-40D7-AFFC-B2E99F5074D3}" type="sibTrans" cxnId="{1C1040BE-BF39-4563-8C6A-FF2CDB0BB674}">
      <dgm:prSet/>
      <dgm:spPr/>
      <dgm:t>
        <a:bodyPr/>
        <a:lstStyle/>
        <a:p>
          <a:endParaRPr lang="en-US"/>
        </a:p>
      </dgm:t>
    </dgm:pt>
    <dgm:pt modelId="{168FD271-BCAA-4DBD-8429-B525062DC00E}">
      <dgm:prSet phldrT="[Text]"/>
      <dgm:spPr>
        <a:solidFill>
          <a:srgbClr val="00B0F0">
            <a:alpha val="50000"/>
          </a:srgbClr>
        </a:solidFill>
      </dgm:spPr>
      <dgm:t>
        <a:bodyPr/>
        <a:lstStyle/>
        <a:p>
          <a:r>
            <a:rPr lang="en-US" smtClean="0">
              <a:solidFill>
                <a:srgbClr val="FF0000"/>
              </a:solidFill>
              <a:latin typeface="Times New Roman" pitchFamily="18" charset="0"/>
              <a:cs typeface="Times New Roman" pitchFamily="18" charset="0"/>
            </a:rPr>
            <a:t>Thông minh</a:t>
          </a:r>
          <a:endParaRPr lang="en-US">
            <a:solidFill>
              <a:srgbClr val="FF0000"/>
            </a:solidFill>
            <a:latin typeface="Times New Roman" pitchFamily="18" charset="0"/>
            <a:cs typeface="Times New Roman" pitchFamily="18" charset="0"/>
          </a:endParaRPr>
        </a:p>
      </dgm:t>
    </dgm:pt>
    <dgm:pt modelId="{B2651D0F-0928-4119-A996-38DCF8929B0B}" type="parTrans" cxnId="{53889D46-9F8E-448E-B54E-B35B7B5899A8}">
      <dgm:prSet/>
      <dgm:spPr/>
      <dgm:t>
        <a:bodyPr/>
        <a:lstStyle/>
        <a:p>
          <a:endParaRPr lang="en-US"/>
        </a:p>
      </dgm:t>
    </dgm:pt>
    <dgm:pt modelId="{1E24BB35-5FCF-4601-B058-D9D0FA11A9EB}" type="sibTrans" cxnId="{53889D46-9F8E-448E-B54E-B35B7B5899A8}">
      <dgm:prSet/>
      <dgm:spPr/>
      <dgm:t>
        <a:bodyPr/>
        <a:lstStyle/>
        <a:p>
          <a:endParaRPr lang="en-US"/>
        </a:p>
      </dgm:t>
    </dgm:pt>
    <dgm:pt modelId="{F686B764-B67C-4ECF-91A2-F2CF9FFAD9A3}" type="pres">
      <dgm:prSet presAssocID="{62B37FC8-095A-4521-A987-2E18CDBE6A24}" presName="compositeShape" presStyleCnt="0">
        <dgm:presLayoutVars>
          <dgm:chMax val="7"/>
          <dgm:dir/>
          <dgm:resizeHandles val="exact"/>
        </dgm:presLayoutVars>
      </dgm:prSet>
      <dgm:spPr/>
      <dgm:t>
        <a:bodyPr/>
        <a:lstStyle/>
        <a:p>
          <a:endParaRPr lang="en-US"/>
        </a:p>
      </dgm:t>
    </dgm:pt>
    <dgm:pt modelId="{8276BCB8-F685-4D45-AC72-68DAECC7E0D5}" type="pres">
      <dgm:prSet presAssocID="{4C23788B-4E03-4BDD-9594-1A602557BA13}" presName="circ1" presStyleLbl="vennNode1" presStyleIdx="0" presStyleCnt="3"/>
      <dgm:spPr/>
      <dgm:t>
        <a:bodyPr/>
        <a:lstStyle/>
        <a:p>
          <a:endParaRPr lang="en-US"/>
        </a:p>
      </dgm:t>
    </dgm:pt>
    <dgm:pt modelId="{D60EF88A-AF50-477E-B8B2-B154CD57D247}" type="pres">
      <dgm:prSet presAssocID="{4C23788B-4E03-4BDD-9594-1A602557BA13}" presName="circ1Tx" presStyleLbl="revTx" presStyleIdx="0" presStyleCnt="0">
        <dgm:presLayoutVars>
          <dgm:chMax val="0"/>
          <dgm:chPref val="0"/>
          <dgm:bulletEnabled val="1"/>
        </dgm:presLayoutVars>
      </dgm:prSet>
      <dgm:spPr/>
      <dgm:t>
        <a:bodyPr/>
        <a:lstStyle/>
        <a:p>
          <a:endParaRPr lang="en-US"/>
        </a:p>
      </dgm:t>
    </dgm:pt>
    <dgm:pt modelId="{C95B4129-0BF5-429A-BE3C-0338C4F84ADF}" type="pres">
      <dgm:prSet presAssocID="{18060CA9-808F-4BC2-ACFE-8D6AAF0AD4C1}" presName="circ2" presStyleLbl="vennNode1" presStyleIdx="1" presStyleCnt="3"/>
      <dgm:spPr/>
      <dgm:t>
        <a:bodyPr/>
        <a:lstStyle/>
        <a:p>
          <a:endParaRPr lang="en-US"/>
        </a:p>
      </dgm:t>
    </dgm:pt>
    <dgm:pt modelId="{C5A041F1-CEE4-40E5-9683-746489C30449}" type="pres">
      <dgm:prSet presAssocID="{18060CA9-808F-4BC2-ACFE-8D6AAF0AD4C1}" presName="circ2Tx" presStyleLbl="revTx" presStyleIdx="0" presStyleCnt="0">
        <dgm:presLayoutVars>
          <dgm:chMax val="0"/>
          <dgm:chPref val="0"/>
          <dgm:bulletEnabled val="1"/>
        </dgm:presLayoutVars>
      </dgm:prSet>
      <dgm:spPr/>
      <dgm:t>
        <a:bodyPr/>
        <a:lstStyle/>
        <a:p>
          <a:endParaRPr lang="en-US"/>
        </a:p>
      </dgm:t>
    </dgm:pt>
    <dgm:pt modelId="{FB6CA9D7-5B6F-4D4B-8569-F8F2AE0052F4}" type="pres">
      <dgm:prSet presAssocID="{168FD271-BCAA-4DBD-8429-B525062DC00E}" presName="circ3" presStyleLbl="vennNode1" presStyleIdx="2" presStyleCnt="3"/>
      <dgm:spPr/>
      <dgm:t>
        <a:bodyPr/>
        <a:lstStyle/>
        <a:p>
          <a:endParaRPr lang="en-US"/>
        </a:p>
      </dgm:t>
    </dgm:pt>
    <dgm:pt modelId="{C873C796-7D44-4957-A24C-2546DCFCA97E}" type="pres">
      <dgm:prSet presAssocID="{168FD271-BCAA-4DBD-8429-B525062DC00E}" presName="circ3Tx" presStyleLbl="revTx" presStyleIdx="0" presStyleCnt="0">
        <dgm:presLayoutVars>
          <dgm:chMax val="0"/>
          <dgm:chPref val="0"/>
          <dgm:bulletEnabled val="1"/>
        </dgm:presLayoutVars>
      </dgm:prSet>
      <dgm:spPr/>
      <dgm:t>
        <a:bodyPr/>
        <a:lstStyle/>
        <a:p>
          <a:endParaRPr lang="en-US"/>
        </a:p>
      </dgm:t>
    </dgm:pt>
  </dgm:ptLst>
  <dgm:cxnLst>
    <dgm:cxn modelId="{B0F8603F-4FBF-493A-96CD-77C29840F9F6}" type="presOf" srcId="{4C23788B-4E03-4BDD-9594-1A602557BA13}" destId="{D60EF88A-AF50-477E-B8B2-B154CD57D247}" srcOrd="1" destOrd="0" presId="urn:microsoft.com/office/officeart/2005/8/layout/venn1"/>
    <dgm:cxn modelId="{573A886B-38CB-4058-831E-EF77575FDFCD}" srcId="{62B37FC8-095A-4521-A987-2E18CDBE6A24}" destId="{4C23788B-4E03-4BDD-9594-1A602557BA13}" srcOrd="0" destOrd="0" parTransId="{4A0FE907-7E1B-455A-ACEC-7A8A91EFBDC8}" sibTransId="{1091D9A1-C3DA-4777-8E53-06325C823E4E}"/>
    <dgm:cxn modelId="{53889D46-9F8E-448E-B54E-B35B7B5899A8}" srcId="{62B37FC8-095A-4521-A987-2E18CDBE6A24}" destId="{168FD271-BCAA-4DBD-8429-B525062DC00E}" srcOrd="2" destOrd="0" parTransId="{B2651D0F-0928-4119-A996-38DCF8929B0B}" sibTransId="{1E24BB35-5FCF-4601-B058-D9D0FA11A9EB}"/>
    <dgm:cxn modelId="{BFC3B9C9-41E2-4194-AADA-5FEA171A171A}" type="presOf" srcId="{168FD271-BCAA-4DBD-8429-B525062DC00E}" destId="{FB6CA9D7-5B6F-4D4B-8569-F8F2AE0052F4}" srcOrd="0" destOrd="0" presId="urn:microsoft.com/office/officeart/2005/8/layout/venn1"/>
    <dgm:cxn modelId="{695F08F8-7101-4716-B2A2-F591D2D80230}" type="presOf" srcId="{18060CA9-808F-4BC2-ACFE-8D6AAF0AD4C1}" destId="{C95B4129-0BF5-429A-BE3C-0338C4F84ADF}" srcOrd="0" destOrd="0" presId="urn:microsoft.com/office/officeart/2005/8/layout/venn1"/>
    <dgm:cxn modelId="{1C1040BE-BF39-4563-8C6A-FF2CDB0BB674}" srcId="{62B37FC8-095A-4521-A987-2E18CDBE6A24}" destId="{18060CA9-808F-4BC2-ACFE-8D6AAF0AD4C1}" srcOrd="1" destOrd="0" parTransId="{8CC14D08-793A-4874-909C-0A5EBB95A876}" sibTransId="{48D8D797-65EC-40D7-AFFC-B2E99F5074D3}"/>
    <dgm:cxn modelId="{E9B5E1FB-C7C4-4C9E-9F28-AE284AA3F9D4}" type="presOf" srcId="{168FD271-BCAA-4DBD-8429-B525062DC00E}" destId="{C873C796-7D44-4957-A24C-2546DCFCA97E}" srcOrd="1" destOrd="0" presId="urn:microsoft.com/office/officeart/2005/8/layout/venn1"/>
    <dgm:cxn modelId="{EBF32F8B-B494-4CB6-B45B-CE24D2B7FA17}" type="presOf" srcId="{18060CA9-808F-4BC2-ACFE-8D6AAF0AD4C1}" destId="{C5A041F1-CEE4-40E5-9683-746489C30449}" srcOrd="1" destOrd="0" presId="urn:microsoft.com/office/officeart/2005/8/layout/venn1"/>
    <dgm:cxn modelId="{11F67925-4D45-4EE5-BA6E-2782D80CB84B}" type="presOf" srcId="{62B37FC8-095A-4521-A987-2E18CDBE6A24}" destId="{F686B764-B67C-4ECF-91A2-F2CF9FFAD9A3}" srcOrd="0" destOrd="0" presId="urn:microsoft.com/office/officeart/2005/8/layout/venn1"/>
    <dgm:cxn modelId="{A889510A-2A74-4AF4-B26F-254303D06524}" type="presOf" srcId="{4C23788B-4E03-4BDD-9594-1A602557BA13}" destId="{8276BCB8-F685-4D45-AC72-68DAECC7E0D5}" srcOrd="0" destOrd="0" presId="urn:microsoft.com/office/officeart/2005/8/layout/venn1"/>
    <dgm:cxn modelId="{BF47BFBA-A696-4105-899B-30459A7A332B}" type="presParOf" srcId="{F686B764-B67C-4ECF-91A2-F2CF9FFAD9A3}" destId="{8276BCB8-F685-4D45-AC72-68DAECC7E0D5}" srcOrd="0" destOrd="0" presId="urn:microsoft.com/office/officeart/2005/8/layout/venn1"/>
    <dgm:cxn modelId="{5B352F78-2F84-40A6-809F-58080E59830B}" type="presParOf" srcId="{F686B764-B67C-4ECF-91A2-F2CF9FFAD9A3}" destId="{D60EF88A-AF50-477E-B8B2-B154CD57D247}" srcOrd="1" destOrd="0" presId="urn:microsoft.com/office/officeart/2005/8/layout/venn1"/>
    <dgm:cxn modelId="{577915FB-745A-4A7B-B508-3FF8628C5147}" type="presParOf" srcId="{F686B764-B67C-4ECF-91A2-F2CF9FFAD9A3}" destId="{C95B4129-0BF5-429A-BE3C-0338C4F84ADF}" srcOrd="2" destOrd="0" presId="urn:microsoft.com/office/officeart/2005/8/layout/venn1"/>
    <dgm:cxn modelId="{B3708033-7F4A-4B6C-A160-E00CED76489C}" type="presParOf" srcId="{F686B764-B67C-4ECF-91A2-F2CF9FFAD9A3}" destId="{C5A041F1-CEE4-40E5-9683-746489C30449}" srcOrd="3" destOrd="0" presId="urn:microsoft.com/office/officeart/2005/8/layout/venn1"/>
    <dgm:cxn modelId="{10AC37AE-561F-4A27-9A83-BDDCD082EEA3}" type="presParOf" srcId="{F686B764-B67C-4ECF-91A2-F2CF9FFAD9A3}" destId="{FB6CA9D7-5B6F-4D4B-8569-F8F2AE0052F4}" srcOrd="4" destOrd="0" presId="urn:microsoft.com/office/officeart/2005/8/layout/venn1"/>
    <dgm:cxn modelId="{956CD72C-1599-42F1-B24A-AC79F6AADDB5}" type="presParOf" srcId="{F686B764-B67C-4ECF-91A2-F2CF9FFAD9A3}" destId="{C873C796-7D44-4957-A24C-2546DCFCA97E}"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76BCB8-F685-4D45-AC72-68DAECC7E0D5}">
      <dsp:nvSpPr>
        <dsp:cNvPr id="0" name=""/>
        <dsp:cNvSpPr/>
      </dsp:nvSpPr>
      <dsp:spPr>
        <a:xfrm>
          <a:off x="4056380" y="63817"/>
          <a:ext cx="3063240" cy="3063240"/>
        </a:xfrm>
        <a:prstGeom prst="ellipse">
          <a:avLst/>
        </a:prstGeom>
        <a:solidFill>
          <a:srgbClr val="FFFF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311400">
            <a:lnSpc>
              <a:spcPct val="90000"/>
            </a:lnSpc>
            <a:spcBef>
              <a:spcPct val="0"/>
            </a:spcBef>
            <a:spcAft>
              <a:spcPct val="35000"/>
            </a:spcAft>
          </a:pPr>
          <a:r>
            <a:rPr lang="vi-VN" sz="5200" kern="1200" smtClean="0">
              <a:solidFill>
                <a:srgbClr val="FF0000"/>
              </a:solidFill>
              <a:latin typeface="Times New Roman" pitchFamily="18" charset="0"/>
              <a:cs typeface="Times New Roman" pitchFamily="18" charset="0"/>
            </a:rPr>
            <a:t>kết nối Internet </a:t>
          </a:r>
          <a:endParaRPr lang="en-US" sz="5200" kern="1200">
            <a:solidFill>
              <a:srgbClr val="FF0000"/>
            </a:solidFill>
            <a:latin typeface="Times New Roman" pitchFamily="18" charset="0"/>
            <a:cs typeface="Times New Roman" pitchFamily="18" charset="0"/>
          </a:endParaRPr>
        </a:p>
      </dsp:txBody>
      <dsp:txXfrm>
        <a:off x="4464812" y="599884"/>
        <a:ext cx="2246376" cy="1378458"/>
      </dsp:txXfrm>
    </dsp:sp>
    <dsp:sp modelId="{C95B4129-0BF5-429A-BE3C-0338C4F84ADF}">
      <dsp:nvSpPr>
        <dsp:cNvPr id="0" name=""/>
        <dsp:cNvSpPr/>
      </dsp:nvSpPr>
      <dsp:spPr>
        <a:xfrm>
          <a:off x="5161699" y="1978342"/>
          <a:ext cx="3063240" cy="3063240"/>
        </a:xfrm>
        <a:prstGeom prst="ellipse">
          <a:avLst/>
        </a:prstGeom>
        <a:solidFill>
          <a:srgbClr val="F6994C">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311400">
            <a:lnSpc>
              <a:spcPct val="90000"/>
            </a:lnSpc>
            <a:spcBef>
              <a:spcPct val="0"/>
            </a:spcBef>
            <a:spcAft>
              <a:spcPct val="35000"/>
            </a:spcAft>
          </a:pPr>
          <a:r>
            <a:rPr lang="en-US" sz="5200" kern="1200" smtClean="0">
              <a:solidFill>
                <a:srgbClr val="FF0000"/>
              </a:solidFill>
              <a:latin typeface="Times New Roman" pitchFamily="18" charset="0"/>
              <a:cs typeface="Times New Roman" pitchFamily="18" charset="0"/>
            </a:rPr>
            <a:t>con người</a:t>
          </a:r>
          <a:endParaRPr lang="en-US" sz="5200" kern="1200">
            <a:solidFill>
              <a:srgbClr val="FF0000"/>
            </a:solidFill>
            <a:latin typeface="Times New Roman" pitchFamily="18" charset="0"/>
            <a:cs typeface="Times New Roman" pitchFamily="18" charset="0"/>
          </a:endParaRPr>
        </a:p>
      </dsp:txBody>
      <dsp:txXfrm>
        <a:off x="6098540" y="2769679"/>
        <a:ext cx="1837944" cy="1684782"/>
      </dsp:txXfrm>
    </dsp:sp>
    <dsp:sp modelId="{FB6CA9D7-5B6F-4D4B-8569-F8F2AE0052F4}">
      <dsp:nvSpPr>
        <dsp:cNvPr id="0" name=""/>
        <dsp:cNvSpPr/>
      </dsp:nvSpPr>
      <dsp:spPr>
        <a:xfrm>
          <a:off x="2951060" y="1978342"/>
          <a:ext cx="3063240" cy="3063240"/>
        </a:xfrm>
        <a:prstGeom prst="ellipse">
          <a:avLst/>
        </a:prstGeom>
        <a:solidFill>
          <a:srgbClr val="00B0F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311400">
            <a:lnSpc>
              <a:spcPct val="90000"/>
            </a:lnSpc>
            <a:spcBef>
              <a:spcPct val="0"/>
            </a:spcBef>
            <a:spcAft>
              <a:spcPct val="35000"/>
            </a:spcAft>
          </a:pPr>
          <a:r>
            <a:rPr lang="en-US" sz="5200" kern="1200" smtClean="0">
              <a:solidFill>
                <a:srgbClr val="FF0000"/>
              </a:solidFill>
              <a:latin typeface="Times New Roman" pitchFamily="18" charset="0"/>
              <a:cs typeface="Times New Roman" pitchFamily="18" charset="0"/>
            </a:rPr>
            <a:t>Thông minh</a:t>
          </a:r>
          <a:endParaRPr lang="en-US" sz="5200" kern="1200">
            <a:solidFill>
              <a:srgbClr val="FF0000"/>
            </a:solidFill>
            <a:latin typeface="Times New Roman" pitchFamily="18" charset="0"/>
            <a:cs typeface="Times New Roman" pitchFamily="18" charset="0"/>
          </a:endParaRPr>
        </a:p>
      </dsp:txBody>
      <dsp:txXfrm>
        <a:off x="3239516" y="2769679"/>
        <a:ext cx="1837944" cy="1684782"/>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8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5805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5805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5805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fld id="{E6F8E502-E6CF-4E78-BACB-82A54A35A848}" type="slidenum">
              <a:rPr lang="en-US"/>
              <a:pPr>
                <a:defRPr/>
              </a:pPr>
              <a:t>‹#›</a:t>
            </a:fld>
            <a:endParaRPr lang="en-US"/>
          </a:p>
        </p:txBody>
      </p:sp>
    </p:spTree>
    <p:extLst>
      <p:ext uri="{BB962C8B-B14F-4D97-AF65-F5344CB8AC3E}">
        <p14:creationId xmlns:p14="http://schemas.microsoft.com/office/powerpoint/2010/main" val="31901622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97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897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843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897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897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897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fld id="{76C59843-3AEA-4715-A20F-54085C9E8BEB}" type="slidenum">
              <a:rPr lang="en-US"/>
              <a:pPr>
                <a:defRPr/>
              </a:pPr>
              <a:t>‹#›</a:t>
            </a:fld>
            <a:endParaRPr lang="en-US"/>
          </a:p>
        </p:txBody>
      </p:sp>
    </p:spTree>
    <p:extLst>
      <p:ext uri="{BB962C8B-B14F-4D97-AF65-F5344CB8AC3E}">
        <p14:creationId xmlns:p14="http://schemas.microsoft.com/office/powerpoint/2010/main" val="30680214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bwMode="gray">
      <p:bgPr>
        <a:solidFill>
          <a:srgbClr val="FFFFFF"/>
        </a:solidFill>
        <a:effectLst/>
      </p:bgPr>
    </p:bg>
    <p:spTree>
      <p:nvGrpSpPr>
        <p:cNvPr id="1" name=""/>
        <p:cNvGrpSpPr/>
        <p:nvPr/>
      </p:nvGrpSpPr>
      <p:grpSpPr>
        <a:xfrm>
          <a:off x="0" y="0"/>
          <a:ext cx="0" cy="0"/>
          <a:chOff x="0" y="0"/>
          <a:chExt cx="0" cy="0"/>
        </a:xfrm>
      </p:grpSpPr>
      <p:pic>
        <p:nvPicPr>
          <p:cNvPr id="4" name="Picture 167" descr="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368426"/>
            <a:ext cx="10993967" cy="548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62"/>
          <p:cNvGrpSpPr>
            <a:grpSpLocks/>
          </p:cNvGrpSpPr>
          <p:nvPr/>
        </p:nvGrpSpPr>
        <p:grpSpPr bwMode="auto">
          <a:xfrm>
            <a:off x="0" y="0"/>
            <a:ext cx="12192000" cy="2971800"/>
            <a:chOff x="0" y="0"/>
            <a:chExt cx="5760" cy="2016"/>
          </a:xfrm>
        </p:grpSpPr>
        <p:pic>
          <p:nvPicPr>
            <p:cNvPr id="6" name="Picture 153" descr="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60"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40" descr="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0" y="0"/>
              <a:ext cx="858" cy="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Picture 163" descr="water_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6001" y="914400"/>
            <a:ext cx="11557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4"/>
          <p:cNvSpPr txBox="1">
            <a:spLocks noChangeArrowheads="1"/>
          </p:cNvSpPr>
          <p:nvPr/>
        </p:nvSpPr>
        <p:spPr bwMode="gray">
          <a:xfrm>
            <a:off x="9956800" y="152400"/>
            <a:ext cx="1930400" cy="457200"/>
          </a:xfrm>
          <a:prstGeom prst="rect">
            <a:avLst/>
          </a:prstGeom>
          <a:noFill/>
          <a:ln>
            <a:noFill/>
          </a:ln>
          <a:effectLst/>
          <a:extLst>
            <a:ext uri="{909E8E84-426E-40DD-AFC4-6F175D3DCCD1}">
              <a14:hiddenFill xmlns:a14="http://schemas.microsoft.com/office/drawing/2010/main">
                <a:solidFill>
                  <a:srgbClr val="CC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ctr" eaLnBrk="1" hangingPunct="1">
              <a:defRPr/>
            </a:pPr>
            <a:r>
              <a:rPr lang="en-US" sz="2400" smtClean="0">
                <a:solidFill>
                  <a:schemeClr val="bg1"/>
                </a:solidFill>
                <a:latin typeface="Arial Black" pitchFamily="34" charset="0"/>
              </a:rPr>
              <a:t>L/O/G/O</a:t>
            </a:r>
          </a:p>
        </p:txBody>
      </p:sp>
      <p:sp>
        <p:nvSpPr>
          <p:cNvPr id="3075" name="Rectangle 3"/>
          <p:cNvSpPr>
            <a:spLocks noGrp="1" noChangeArrowheads="1"/>
          </p:cNvSpPr>
          <p:nvPr>
            <p:ph type="subTitle" idx="1"/>
          </p:nvPr>
        </p:nvSpPr>
        <p:spPr>
          <a:xfrm>
            <a:off x="812800" y="3429000"/>
            <a:ext cx="9347200" cy="381000"/>
          </a:xfrm>
          <a:extLst>
            <a:ext uri="{AF507438-7753-43E0-B8FC-AC1667EBCBE1}">
              <a14:hiddenEffects xmlns:a14="http://schemas.microsoft.com/office/drawing/2010/main">
                <a:effectLst>
                  <a:outerShdw dist="17961" dir="2700000" algn="ctr" rotWithShape="0">
                    <a:srgbClr val="000000"/>
                  </a:outerShdw>
                </a:effectLst>
              </a14:hiddenEffects>
            </a:ext>
          </a:extLst>
        </p:spPr>
        <p:txBody>
          <a:bodyPr/>
          <a:lstStyle>
            <a:lvl1pPr marL="0" indent="0">
              <a:buFont typeface="Wingdings" pitchFamily="2" charset="2"/>
              <a:buNone/>
              <a:defRPr sz="2000" b="0">
                <a:solidFill>
                  <a:srgbClr val="000000"/>
                </a:solidFill>
              </a:defRPr>
            </a:lvl1pPr>
          </a:lstStyle>
          <a:p>
            <a:pPr lvl="0"/>
            <a:r>
              <a:rPr lang="en-US" noProof="0" smtClean="0"/>
              <a:t>Click to edit Master subtitle style</a:t>
            </a:r>
          </a:p>
        </p:txBody>
      </p:sp>
      <p:sp>
        <p:nvSpPr>
          <p:cNvPr id="3074" name="Rectangle 2"/>
          <p:cNvSpPr>
            <a:spLocks noGrp="1" noChangeArrowheads="1"/>
          </p:cNvSpPr>
          <p:nvPr>
            <p:ph type="ctrTitle"/>
          </p:nvPr>
        </p:nvSpPr>
        <p:spPr>
          <a:xfrm>
            <a:off x="812800" y="2667000"/>
            <a:ext cx="9347200" cy="685800"/>
          </a:xfrm>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28398" dir="3806097" algn="ctr" rotWithShape="0">
                    <a:srgbClr val="000000"/>
                  </a:outerShdw>
                </a:effectLst>
              </a14:hiddenEffects>
            </a:ext>
          </a:extLst>
        </p:spPr>
        <p:txBody>
          <a:bodyPr/>
          <a:lstStyle>
            <a:lvl1pPr>
              <a:defRPr sz="4800">
                <a:latin typeface="Arial" charset="0"/>
              </a:defRPr>
            </a:lvl1pPr>
          </a:lstStyle>
          <a:p>
            <a:pPr lvl="0"/>
            <a:r>
              <a:rPr lang="en-US" noProof="0" smtClean="0"/>
              <a:t>Click to edit Master title style</a:t>
            </a:r>
          </a:p>
        </p:txBody>
      </p:sp>
      <p:sp>
        <p:nvSpPr>
          <p:cNvPr id="10" name="Rectangle 5"/>
          <p:cNvSpPr>
            <a:spLocks noGrp="1" noChangeArrowheads="1"/>
          </p:cNvSpPr>
          <p:nvPr>
            <p:ph type="ftr" sz="quarter" idx="10"/>
          </p:nvPr>
        </p:nvSpPr>
        <p:spPr bwMode="gray">
          <a:xfrm>
            <a:off x="101600" y="6553200"/>
            <a:ext cx="3860800" cy="304800"/>
          </a:xfrm>
        </p:spPr>
        <p:txBody>
          <a:bodyPr/>
          <a:lstStyle>
            <a:lvl1pPr algn="l">
              <a:defRPr sz="1700">
                <a:solidFill>
                  <a:srgbClr val="000000"/>
                </a:solidFill>
              </a:defRPr>
            </a:lvl1pPr>
          </a:lstStyle>
          <a:p>
            <a:pPr>
              <a:defRPr/>
            </a:pPr>
            <a:endParaRPr lang="en-US"/>
          </a:p>
        </p:txBody>
      </p:sp>
      <p:sp>
        <p:nvSpPr>
          <p:cNvPr id="11" name="Rectangle 154"/>
          <p:cNvSpPr>
            <a:spLocks noGrp="1" noChangeArrowheads="1"/>
          </p:cNvSpPr>
          <p:nvPr>
            <p:ph type="dt" sz="quarter" idx="11"/>
          </p:nvPr>
        </p:nvSpPr>
        <p:spPr bwMode="auto">
          <a:xfrm>
            <a:off x="6502400" y="6613526"/>
            <a:ext cx="2844800" cy="244475"/>
          </a:xfrm>
        </p:spPr>
        <p:txBody>
          <a:bodyPr/>
          <a:lstStyle>
            <a:lvl1pPr algn="ctr">
              <a:defRPr sz="1400" b="0">
                <a:latin typeface="Arial" charset="0"/>
              </a:defRPr>
            </a:lvl1pPr>
          </a:lstStyle>
          <a:p>
            <a:pPr>
              <a:defRPr/>
            </a:pPr>
            <a:endParaRPr lang="en-US"/>
          </a:p>
        </p:txBody>
      </p:sp>
      <p:sp>
        <p:nvSpPr>
          <p:cNvPr id="12" name="Rectangle 155"/>
          <p:cNvSpPr>
            <a:spLocks noGrp="1" noChangeArrowheads="1"/>
          </p:cNvSpPr>
          <p:nvPr>
            <p:ph type="sldNum" sz="quarter" idx="12"/>
          </p:nvPr>
        </p:nvSpPr>
        <p:spPr bwMode="auto">
          <a:xfrm>
            <a:off x="11379200" y="6553201"/>
            <a:ext cx="609600" cy="244475"/>
          </a:xfrm>
        </p:spPr>
        <p:txBody>
          <a:bodyPr/>
          <a:lstStyle>
            <a:lvl1pPr algn="ctr">
              <a:defRPr sz="1400">
                <a:latin typeface="Arial" charset="0"/>
              </a:defRPr>
            </a:lvl1pPr>
          </a:lstStyle>
          <a:p>
            <a:pPr>
              <a:defRPr/>
            </a:pPr>
            <a:fld id="{3B13F2AB-E43E-4353-8EFD-E486E6D1B623}" type="slidenum">
              <a:rPr lang="en-US"/>
              <a:pPr>
                <a:defRPr/>
              </a:pPr>
              <a:t>‹#›</a:t>
            </a:fld>
            <a:endParaRPr lang="en-US"/>
          </a:p>
        </p:txBody>
      </p:sp>
    </p:spTree>
    <p:extLst>
      <p:ext uri="{BB962C8B-B14F-4D97-AF65-F5344CB8AC3E}">
        <p14:creationId xmlns:p14="http://schemas.microsoft.com/office/powerpoint/2010/main" val="4452131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5402804B-BE3A-4731-AED8-E25E660B8872}" type="slidenum">
              <a:rPr lang="en-US"/>
              <a:pPr>
                <a:defRPr/>
              </a:pPr>
              <a:t>‹#›</a:t>
            </a:fld>
            <a:endParaRPr lang="en-US"/>
          </a:p>
        </p:txBody>
      </p:sp>
      <p:sp>
        <p:nvSpPr>
          <p:cNvPr id="6"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9455739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88400" y="350838"/>
            <a:ext cx="2794000" cy="5973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6400" y="350838"/>
            <a:ext cx="8178800" cy="5973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33003F33-5ABB-47B9-9476-9AF8B97DDF7B}" type="slidenum">
              <a:rPr lang="en-US"/>
              <a:pPr>
                <a:defRPr/>
              </a:pPr>
              <a:t>‹#›</a:t>
            </a:fld>
            <a:endParaRPr lang="en-US"/>
          </a:p>
        </p:txBody>
      </p:sp>
      <p:sp>
        <p:nvSpPr>
          <p:cNvPr id="6"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26608221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17600" y="350838"/>
            <a:ext cx="9652000" cy="5635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06400" y="1219200"/>
            <a:ext cx="11176000" cy="5105400"/>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ACDE6FE6-E7CC-410D-831B-911BCB2D6625}" type="slidenum">
              <a:rPr lang="en-US"/>
              <a:pPr>
                <a:defRPr/>
              </a:pPr>
              <a:t>‹#›</a:t>
            </a:fld>
            <a:endParaRPr lang="en-US"/>
          </a:p>
        </p:txBody>
      </p:sp>
      <p:sp>
        <p:nvSpPr>
          <p:cNvPr id="6"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2019977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17600" y="350838"/>
            <a:ext cx="9652000" cy="563562"/>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06400" y="1219200"/>
            <a:ext cx="11176000" cy="5105400"/>
          </a:xfrm>
        </p:spPr>
        <p:txBody>
          <a:bodyPr/>
          <a:lstStyle/>
          <a:p>
            <a:pPr lvl="0"/>
            <a:r>
              <a:rPr lang="en-US" noProof="0" smtClean="0"/>
              <a:t>Click icon to add chart</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4C302B0A-1BF3-4C07-9AD1-6101543443C2}" type="slidenum">
              <a:rPr lang="en-US"/>
              <a:pPr>
                <a:defRPr/>
              </a:pPr>
              <a:t>‹#›</a:t>
            </a:fld>
            <a:endParaRPr lang="en-US"/>
          </a:p>
        </p:txBody>
      </p:sp>
      <p:sp>
        <p:nvSpPr>
          <p:cNvPr id="6"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5987007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65EFE41A-9CE1-431E-B7A9-7ED359E8CF0B}" type="slidenum">
              <a:rPr lang="en-US"/>
              <a:pPr>
                <a:defRPr/>
              </a:pPr>
              <a:t>‹#›</a:t>
            </a:fld>
            <a:endParaRPr lang="en-US"/>
          </a:p>
        </p:txBody>
      </p:sp>
      <p:sp>
        <p:nvSpPr>
          <p:cNvPr id="6"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2827710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D65B9C41-8D56-437A-9FAD-7D5B6A54A8B9}" type="slidenum">
              <a:rPr lang="en-US"/>
              <a:pPr>
                <a:defRPr/>
              </a:pPr>
              <a:t>‹#›</a:t>
            </a:fld>
            <a:endParaRPr lang="en-US"/>
          </a:p>
        </p:txBody>
      </p:sp>
      <p:sp>
        <p:nvSpPr>
          <p:cNvPr id="6"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0038241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6400" y="1219200"/>
            <a:ext cx="5486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096000" y="1219200"/>
            <a:ext cx="5486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2CA85D85-7556-42EC-B86B-E01FED1B77AE}" type="slidenum">
              <a:rPr lang="en-US"/>
              <a:pPr>
                <a:defRPr/>
              </a:pPr>
              <a:t>‹#›</a:t>
            </a:fld>
            <a:endParaRPr lang="en-US"/>
          </a:p>
        </p:txBody>
      </p:sp>
      <p:sp>
        <p:nvSpPr>
          <p:cNvPr id="7"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7870096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sldNum" sz="quarter" idx="11"/>
          </p:nvPr>
        </p:nvSpPr>
        <p:spPr>
          <a:ln/>
        </p:spPr>
        <p:txBody>
          <a:bodyPr/>
          <a:lstStyle>
            <a:lvl1pPr>
              <a:defRPr/>
            </a:lvl1pPr>
          </a:lstStyle>
          <a:p>
            <a:pPr>
              <a:defRPr/>
            </a:pPr>
            <a:fld id="{0D5BE353-ED1E-4A35-AD60-BDFBCDACDC03}" type="slidenum">
              <a:rPr lang="en-US"/>
              <a:pPr>
                <a:defRPr/>
              </a:pPr>
              <a:t>‹#›</a:t>
            </a:fld>
            <a:endParaRPr lang="en-US"/>
          </a:p>
        </p:txBody>
      </p:sp>
      <p:sp>
        <p:nvSpPr>
          <p:cNvPr id="9"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978085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sldNum" sz="quarter" idx="11"/>
          </p:nvPr>
        </p:nvSpPr>
        <p:spPr>
          <a:ln/>
        </p:spPr>
        <p:txBody>
          <a:bodyPr/>
          <a:lstStyle>
            <a:lvl1pPr>
              <a:defRPr/>
            </a:lvl1pPr>
          </a:lstStyle>
          <a:p>
            <a:pPr>
              <a:defRPr/>
            </a:pPr>
            <a:fld id="{A829E927-AD45-4F0F-8350-305A0905F012}" type="slidenum">
              <a:rPr lang="en-US"/>
              <a:pPr>
                <a:defRPr/>
              </a:pPr>
              <a:t>‹#›</a:t>
            </a:fld>
            <a:endParaRPr lang="en-US"/>
          </a:p>
        </p:txBody>
      </p:sp>
      <p:sp>
        <p:nvSpPr>
          <p:cNvPr id="5"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6060576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sldNum" sz="quarter" idx="11"/>
          </p:nvPr>
        </p:nvSpPr>
        <p:spPr>
          <a:ln/>
        </p:spPr>
        <p:txBody>
          <a:bodyPr/>
          <a:lstStyle>
            <a:lvl1pPr>
              <a:defRPr/>
            </a:lvl1pPr>
          </a:lstStyle>
          <a:p>
            <a:pPr>
              <a:defRPr/>
            </a:pPr>
            <a:fld id="{D4487696-B95E-4AFE-A1AA-F8F15BBD212F}" type="slidenum">
              <a:rPr lang="en-US"/>
              <a:pPr>
                <a:defRPr/>
              </a:pPr>
              <a:t>‹#›</a:t>
            </a:fld>
            <a:endParaRPr lang="en-US"/>
          </a:p>
        </p:txBody>
      </p:sp>
      <p:sp>
        <p:nvSpPr>
          <p:cNvPr id="4"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2469026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708A777-B8CC-4C90-93EE-DBBE42842B2B}" type="slidenum">
              <a:rPr lang="en-US"/>
              <a:pPr>
                <a:defRPr/>
              </a:pPr>
              <a:t>‹#›</a:t>
            </a:fld>
            <a:endParaRPr lang="en-US"/>
          </a:p>
        </p:txBody>
      </p:sp>
      <p:sp>
        <p:nvSpPr>
          <p:cNvPr id="7"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0753320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ADB52E90-84DD-4B8F-A0A2-2883E13880FA}" type="slidenum">
              <a:rPr lang="en-US"/>
              <a:pPr>
                <a:defRPr/>
              </a:pPr>
              <a:t>‹#›</a:t>
            </a:fld>
            <a:endParaRPr lang="en-US"/>
          </a:p>
        </p:txBody>
      </p:sp>
      <p:sp>
        <p:nvSpPr>
          <p:cNvPr id="7" name="Rectangle 159"/>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2433562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026" name="Rectangle 164"/>
          <p:cNvSpPr>
            <a:spLocks noChangeArrowheads="1"/>
          </p:cNvSpPr>
          <p:nvPr/>
        </p:nvSpPr>
        <p:spPr bwMode="gray">
          <a:xfrm>
            <a:off x="0" y="6718300"/>
            <a:ext cx="12192000" cy="139700"/>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27" name="Group 165"/>
          <p:cNvGrpSpPr>
            <a:grpSpLocks/>
          </p:cNvGrpSpPr>
          <p:nvPr/>
        </p:nvGrpSpPr>
        <p:grpSpPr bwMode="auto">
          <a:xfrm>
            <a:off x="0" y="0"/>
            <a:ext cx="12192000" cy="1676400"/>
            <a:chOff x="0" y="0"/>
            <a:chExt cx="5760" cy="1224"/>
          </a:xfrm>
        </p:grpSpPr>
        <p:pic>
          <p:nvPicPr>
            <p:cNvPr id="1035" name="Picture 149" descr="4_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5760"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53" descr="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094" y="0"/>
              <a:ext cx="666" cy="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158" descr="12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rot="930090">
              <a:off x="48" y="96"/>
              <a:ext cx="543"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8" name="Rectangle 4"/>
          <p:cNvSpPr>
            <a:spLocks noGrp="1" noChangeArrowheads="1"/>
          </p:cNvSpPr>
          <p:nvPr>
            <p:ph type="dt" sz="half" idx="2"/>
          </p:nvPr>
        </p:nvSpPr>
        <p:spPr bwMode="gray">
          <a:xfrm>
            <a:off x="5486400" y="6448426"/>
            <a:ext cx="2844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latin typeface="+mn-lt"/>
              </a:defRPr>
            </a:lvl1pPr>
          </a:lstStyle>
          <a:p>
            <a:pPr>
              <a:defRPr/>
            </a:pPr>
            <a:endParaRPr lang="en-US"/>
          </a:p>
        </p:txBody>
      </p:sp>
      <p:sp>
        <p:nvSpPr>
          <p:cNvPr id="1029" name="Rectangle 3"/>
          <p:cNvSpPr>
            <a:spLocks noGrp="1" noChangeArrowheads="1"/>
          </p:cNvSpPr>
          <p:nvPr>
            <p:ph type="body" idx="1"/>
          </p:nvPr>
        </p:nvSpPr>
        <p:spPr bwMode="gray">
          <a:xfrm>
            <a:off x="406400" y="1219200"/>
            <a:ext cx="11176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gray">
          <a:xfrm>
            <a:off x="406400" y="6448426"/>
            <a:ext cx="711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latin typeface="+mn-lt"/>
              </a:defRPr>
            </a:lvl1pPr>
          </a:lstStyle>
          <a:p>
            <a:pPr>
              <a:defRPr/>
            </a:pPr>
            <a:fld id="{FF8D2946-2B29-4A23-B66D-70BF72F79247}" type="slidenum">
              <a:rPr lang="en-US"/>
              <a:pPr>
                <a:defRPr/>
              </a:pPr>
              <a:t>‹#›</a:t>
            </a:fld>
            <a:endParaRPr lang="en-US"/>
          </a:p>
        </p:txBody>
      </p:sp>
      <p:sp>
        <p:nvSpPr>
          <p:cNvPr id="1031" name="Line 135"/>
          <p:cNvSpPr>
            <a:spLocks noChangeShapeType="1"/>
          </p:cNvSpPr>
          <p:nvPr/>
        </p:nvSpPr>
        <p:spPr bwMode="white">
          <a:xfrm>
            <a:off x="12700" y="5967413"/>
            <a:ext cx="855133"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Rectangle 2"/>
          <p:cNvSpPr>
            <a:spLocks noGrp="1" noChangeArrowheads="1"/>
          </p:cNvSpPr>
          <p:nvPr>
            <p:ph type="title"/>
          </p:nvPr>
        </p:nvSpPr>
        <p:spPr bwMode="gray">
          <a:xfrm>
            <a:off x="1117600" y="350838"/>
            <a:ext cx="9652000" cy="563562"/>
          </a:xfrm>
          <a:prstGeom prst="rect">
            <a:avLst/>
          </a:prstGeom>
          <a:noFill/>
          <a:ln>
            <a:noFill/>
          </a:ln>
          <a:effectLst>
            <a:outerShdw dist="28398" dir="1593903" algn="ctr" rotWithShape="0">
              <a:schemeClr val="bg1">
                <a:alpha val="50000"/>
              </a:scheme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83" name="Rectangle 159"/>
          <p:cNvSpPr>
            <a:spLocks noGrp="1" noChangeArrowheads="1"/>
          </p:cNvSpPr>
          <p:nvPr>
            <p:ph type="ftr" sz="quarter" idx="3"/>
          </p:nvPr>
        </p:nvSpPr>
        <p:spPr bwMode="auto">
          <a:xfrm>
            <a:off x="1219200" y="6448426"/>
            <a:ext cx="3860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pic>
        <p:nvPicPr>
          <p:cNvPr id="1034" name="Picture 167" descr="OPENAS_307439 copy"/>
          <p:cNvPicPr>
            <a:picLocks noChangeAspect="1" noChangeArrowheads="1"/>
          </p:cNvPicPr>
          <p:nvPr/>
        </p:nvPicPr>
        <p:blipFill>
          <a:blip r:embed="rId18">
            <a:extLst>
              <a:ext uri="{28A0092B-C50C-407E-A947-70E740481C1C}">
                <a14:useLocalDpi xmlns:a14="http://schemas.microsoft.com/office/drawing/2010/main" val="0"/>
              </a:ext>
            </a:extLst>
          </a:blip>
          <a:srcRect r="3334" b="10161"/>
          <a:stretch>
            <a:fillRect/>
          </a:stretch>
        </p:blipFill>
        <p:spPr bwMode="auto">
          <a:xfrm>
            <a:off x="9042400" y="5543550"/>
            <a:ext cx="29464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txStyles>
    <p:title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Verdana" pitchFamily="34" charset="0"/>
        </a:defRPr>
      </a:lvl2pPr>
      <a:lvl3pPr algn="l" rtl="0" eaLnBrk="0" fontAlgn="base" hangingPunct="0">
        <a:spcBef>
          <a:spcPct val="0"/>
        </a:spcBef>
        <a:spcAft>
          <a:spcPct val="0"/>
        </a:spcAft>
        <a:defRPr sz="3200" b="1">
          <a:solidFill>
            <a:srgbClr val="000000"/>
          </a:solidFill>
          <a:latin typeface="Verdana" pitchFamily="34" charset="0"/>
        </a:defRPr>
      </a:lvl3pPr>
      <a:lvl4pPr algn="l" rtl="0" eaLnBrk="0" fontAlgn="base" hangingPunct="0">
        <a:spcBef>
          <a:spcPct val="0"/>
        </a:spcBef>
        <a:spcAft>
          <a:spcPct val="0"/>
        </a:spcAft>
        <a:defRPr sz="3200" b="1">
          <a:solidFill>
            <a:srgbClr val="000000"/>
          </a:solidFill>
          <a:latin typeface="Verdana" pitchFamily="34" charset="0"/>
        </a:defRPr>
      </a:lvl4pPr>
      <a:lvl5pPr algn="l" rtl="0" eaLnBrk="0" fontAlgn="base" hangingPunct="0">
        <a:spcBef>
          <a:spcPct val="0"/>
        </a:spcBef>
        <a:spcAft>
          <a:spcPct val="0"/>
        </a:spcAft>
        <a:defRPr sz="3200" b="1">
          <a:solidFill>
            <a:srgbClr val="000000"/>
          </a:solidFill>
          <a:latin typeface="Verdana" pitchFamily="34" charset="0"/>
        </a:defRPr>
      </a:lvl5pPr>
      <a:lvl6pPr marL="457200" algn="l" rtl="0" eaLnBrk="1" fontAlgn="base" hangingPunct="1">
        <a:spcBef>
          <a:spcPct val="0"/>
        </a:spcBef>
        <a:spcAft>
          <a:spcPct val="0"/>
        </a:spcAft>
        <a:defRPr sz="3200" b="1">
          <a:solidFill>
            <a:srgbClr val="000000"/>
          </a:solidFill>
          <a:latin typeface="Verdana" pitchFamily="34" charset="0"/>
        </a:defRPr>
      </a:lvl6pPr>
      <a:lvl7pPr marL="914400" algn="l" rtl="0" eaLnBrk="1" fontAlgn="base" hangingPunct="1">
        <a:spcBef>
          <a:spcPct val="0"/>
        </a:spcBef>
        <a:spcAft>
          <a:spcPct val="0"/>
        </a:spcAft>
        <a:defRPr sz="3200" b="1">
          <a:solidFill>
            <a:srgbClr val="000000"/>
          </a:solidFill>
          <a:latin typeface="Verdana" pitchFamily="34" charset="0"/>
        </a:defRPr>
      </a:lvl7pPr>
      <a:lvl8pPr marL="1371600" algn="l" rtl="0" eaLnBrk="1" fontAlgn="base" hangingPunct="1">
        <a:spcBef>
          <a:spcPct val="0"/>
        </a:spcBef>
        <a:spcAft>
          <a:spcPct val="0"/>
        </a:spcAft>
        <a:defRPr sz="3200" b="1">
          <a:solidFill>
            <a:srgbClr val="000000"/>
          </a:solidFill>
          <a:latin typeface="Verdana" pitchFamily="34" charset="0"/>
        </a:defRPr>
      </a:lvl8pPr>
      <a:lvl9pPr marL="1828800" algn="l" rtl="0" eaLnBrk="1" fontAlgn="base" hangingPunct="1">
        <a:spcBef>
          <a:spcPct val="0"/>
        </a:spcBef>
        <a:spcAft>
          <a:spcPct val="0"/>
        </a:spcAft>
        <a:defRPr sz="3200" b="1">
          <a:solidFill>
            <a:srgbClr val="000000"/>
          </a:solidFill>
          <a:latin typeface="Verdana" pitchFamily="34" charset="0"/>
        </a:defRPr>
      </a:lvl9pPr>
    </p:titleStyle>
    <p:bodyStyle>
      <a:lvl1pPr marL="342900" indent="-342900" algn="l" rtl="0" eaLnBrk="0" fontAlgn="base" hangingPunct="0">
        <a:spcBef>
          <a:spcPct val="20000"/>
        </a:spcBef>
        <a:spcAft>
          <a:spcPct val="0"/>
        </a:spcAft>
        <a:buClr>
          <a:schemeClr val="tx1"/>
        </a:buClr>
        <a:buFont typeface="Wingdings"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
        <a:defRPr sz="2800">
          <a:solidFill>
            <a:schemeClr val="tx1"/>
          </a:solidFill>
          <a:latin typeface="Arial" charset="0"/>
        </a:defRPr>
      </a:lvl2pPr>
      <a:lvl3pPr marL="1143000" indent="-228600" algn="l" rtl="0" eaLnBrk="0" fontAlgn="base" hangingPunct="0">
        <a:spcBef>
          <a:spcPct val="20000"/>
        </a:spcBef>
        <a:spcAft>
          <a:spcPct val="0"/>
        </a:spcAft>
        <a:buClr>
          <a:schemeClr val="hlink"/>
        </a:buClr>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838200" y="198438"/>
            <a:ext cx="11125200" cy="5592762"/>
          </a:xfrm>
          <a:prstGeom prst="rect">
            <a:avLst/>
          </a:prstGeom>
        </p:spPr>
        <p:txBody>
          <a:bodyPr/>
          <a:lst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Verdana" pitchFamily="34" charset="0"/>
              </a:defRPr>
            </a:lvl2pPr>
            <a:lvl3pPr algn="l" rtl="0" eaLnBrk="0" fontAlgn="base" hangingPunct="0">
              <a:spcBef>
                <a:spcPct val="0"/>
              </a:spcBef>
              <a:spcAft>
                <a:spcPct val="0"/>
              </a:spcAft>
              <a:defRPr sz="3200" b="1">
                <a:solidFill>
                  <a:srgbClr val="000000"/>
                </a:solidFill>
                <a:latin typeface="Verdana" pitchFamily="34" charset="0"/>
              </a:defRPr>
            </a:lvl3pPr>
            <a:lvl4pPr algn="l" rtl="0" eaLnBrk="0" fontAlgn="base" hangingPunct="0">
              <a:spcBef>
                <a:spcPct val="0"/>
              </a:spcBef>
              <a:spcAft>
                <a:spcPct val="0"/>
              </a:spcAft>
              <a:defRPr sz="3200" b="1">
                <a:solidFill>
                  <a:srgbClr val="000000"/>
                </a:solidFill>
                <a:latin typeface="Verdana" pitchFamily="34" charset="0"/>
              </a:defRPr>
            </a:lvl4pPr>
            <a:lvl5pPr algn="l" rtl="0" eaLnBrk="0" fontAlgn="base" hangingPunct="0">
              <a:spcBef>
                <a:spcPct val="0"/>
              </a:spcBef>
              <a:spcAft>
                <a:spcPct val="0"/>
              </a:spcAft>
              <a:defRPr sz="3200" b="1">
                <a:solidFill>
                  <a:srgbClr val="000000"/>
                </a:solidFill>
                <a:latin typeface="Verdana" pitchFamily="34" charset="0"/>
              </a:defRPr>
            </a:lvl5pPr>
            <a:lvl6pPr marL="457200" algn="l" rtl="0" eaLnBrk="1" fontAlgn="base" hangingPunct="1">
              <a:spcBef>
                <a:spcPct val="0"/>
              </a:spcBef>
              <a:spcAft>
                <a:spcPct val="0"/>
              </a:spcAft>
              <a:defRPr sz="3200" b="1">
                <a:solidFill>
                  <a:srgbClr val="000000"/>
                </a:solidFill>
                <a:latin typeface="Verdana" pitchFamily="34" charset="0"/>
              </a:defRPr>
            </a:lvl6pPr>
            <a:lvl7pPr marL="914400" algn="l" rtl="0" eaLnBrk="1" fontAlgn="base" hangingPunct="1">
              <a:spcBef>
                <a:spcPct val="0"/>
              </a:spcBef>
              <a:spcAft>
                <a:spcPct val="0"/>
              </a:spcAft>
              <a:defRPr sz="3200" b="1">
                <a:solidFill>
                  <a:srgbClr val="000000"/>
                </a:solidFill>
                <a:latin typeface="Verdana" pitchFamily="34" charset="0"/>
              </a:defRPr>
            </a:lvl7pPr>
            <a:lvl8pPr marL="1371600" algn="l" rtl="0" eaLnBrk="1" fontAlgn="base" hangingPunct="1">
              <a:spcBef>
                <a:spcPct val="0"/>
              </a:spcBef>
              <a:spcAft>
                <a:spcPct val="0"/>
              </a:spcAft>
              <a:defRPr sz="3200" b="1">
                <a:solidFill>
                  <a:srgbClr val="000000"/>
                </a:solidFill>
                <a:latin typeface="Verdana" pitchFamily="34" charset="0"/>
              </a:defRPr>
            </a:lvl8pPr>
            <a:lvl9pPr marL="1828800" algn="l" rtl="0" eaLnBrk="1" fontAlgn="base" hangingPunct="1">
              <a:spcBef>
                <a:spcPct val="0"/>
              </a:spcBef>
              <a:spcAft>
                <a:spcPct val="0"/>
              </a:spcAft>
              <a:defRPr sz="3200" b="1">
                <a:solidFill>
                  <a:srgbClr val="000000"/>
                </a:solidFill>
                <a:latin typeface="Verdana" pitchFamily="34" charset="0"/>
              </a:defRPr>
            </a:lvl9pPr>
          </a:lstStyle>
          <a:p>
            <a:pPr algn="ctr" eaLnBrk="1" hangingPunct="1"/>
            <a:r>
              <a:rPr lang="en-US" sz="2800" smtClean="0">
                <a:solidFill>
                  <a:srgbClr val="FF0000"/>
                </a:solidFill>
                <a:latin typeface="Times New Roman" pitchFamily="18" charset="0"/>
                <a:cs typeface="Times New Roman" pitchFamily="18" charset="0"/>
              </a:rPr>
              <a:t>TRƯỜNG CAO ĐẲNG LÝ TỰ TRỌNG THÀNH PHỐ HỒ CHÍ MINH</a:t>
            </a:r>
          </a:p>
          <a:p>
            <a:pPr algn="ctr" eaLnBrk="1" hangingPunct="1"/>
            <a:r>
              <a:rPr lang="en-US" sz="2800" smtClean="0">
                <a:solidFill>
                  <a:srgbClr val="FF0000"/>
                </a:solidFill>
                <a:latin typeface="Times New Roman" pitchFamily="18" charset="0"/>
                <a:cs typeface="Times New Roman" pitchFamily="18" charset="0"/>
              </a:rPr>
              <a:t>KHOA: MAY-THỜI TRANG</a:t>
            </a:r>
          </a:p>
          <a:p>
            <a:pPr algn="ctr" eaLnBrk="1" hangingPunct="1"/>
            <a:endParaRPr lang="en-US" sz="2800" smtClean="0">
              <a:solidFill>
                <a:srgbClr val="FF0000"/>
              </a:solidFill>
              <a:latin typeface="Times New Roman" pitchFamily="18" charset="0"/>
              <a:cs typeface="Times New Roman" pitchFamily="18" charset="0"/>
            </a:endParaRPr>
          </a:p>
          <a:p>
            <a:pPr algn="ctr">
              <a:lnSpc>
                <a:spcPct val="115000"/>
              </a:lnSpc>
              <a:spcAft>
                <a:spcPts val="1000"/>
              </a:spcAft>
            </a:pPr>
            <a:r>
              <a:rPr lang="en-US" sz="4000" smtClean="0">
                <a:solidFill>
                  <a:srgbClr val="FF0000"/>
                </a:solidFill>
                <a:latin typeface="Times New Roman" pitchFamily="18" charset="0"/>
                <a:ea typeface="Calibri"/>
                <a:cs typeface="Times New Roman" pitchFamily="18" charset="0"/>
              </a:rPr>
              <a:t>HỘI THẢO</a:t>
            </a:r>
          </a:p>
          <a:p>
            <a:pPr algn="ctr">
              <a:lnSpc>
                <a:spcPct val="115000"/>
              </a:lnSpc>
              <a:spcAft>
                <a:spcPts val="1000"/>
              </a:spcAft>
            </a:pPr>
            <a:r>
              <a:rPr lang="en-US" sz="3600" smtClean="0">
                <a:solidFill>
                  <a:srgbClr val="7030A0"/>
                </a:solidFill>
                <a:latin typeface="Times New Roman" pitchFamily="18" charset="0"/>
                <a:ea typeface="Calibri"/>
                <a:cs typeface="Times New Roman" pitchFamily="18" charset="0"/>
              </a:rPr>
              <a:t>GIẢI </a:t>
            </a:r>
            <a:r>
              <a:rPr lang="en-US" sz="3600">
                <a:solidFill>
                  <a:srgbClr val="7030A0"/>
                </a:solidFill>
                <a:latin typeface="Times New Roman" pitchFamily="18" charset="0"/>
                <a:ea typeface="Calibri"/>
                <a:cs typeface="Times New Roman" pitchFamily="18" charset="0"/>
              </a:rPr>
              <a:t>PHÁP PHÁT TRIỂN ĐỘI NGŨ GIẢNG VIÊN TRONG MÔ HÌNH NHÀ TRƯỜNG THÔNG MINH </a:t>
            </a:r>
            <a:r>
              <a:rPr lang="en-US" smtClean="0">
                <a:solidFill>
                  <a:srgbClr val="7030A0"/>
                </a:solidFill>
                <a:latin typeface="Times New Roman" pitchFamily="18" charset="0"/>
                <a:cs typeface="Times New Roman" pitchFamily="18" charset="0"/>
              </a:rPr>
              <a:t>GV</a:t>
            </a:r>
            <a:r>
              <a:rPr lang="en-US" smtClean="0">
                <a:solidFill>
                  <a:srgbClr val="7030A0"/>
                </a:solidFill>
                <a:latin typeface="Times New Roman" pitchFamily="18" charset="0"/>
                <a:cs typeface="Times New Roman" pitchFamily="18" charset="0"/>
              </a:rPr>
              <a:t>: Bùi Thị Ngọc Sương</a:t>
            </a:r>
            <a:endParaRPr lang="en-US"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46211288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364" y="228600"/>
            <a:ext cx="5615021" cy="256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6165" y="2977094"/>
            <a:ext cx="8186635" cy="3728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507096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Calibri"/>
              </a:rPr>
              <a:t>Một số thuận lợi của Nhà trường thông minh</a:t>
            </a:r>
            <a:endParaRPr lang="en-US"/>
          </a:p>
        </p:txBody>
      </p:sp>
      <p:sp>
        <p:nvSpPr>
          <p:cNvPr id="3" name="Content Placeholder 2"/>
          <p:cNvSpPr>
            <a:spLocks noGrp="1"/>
          </p:cNvSpPr>
          <p:nvPr>
            <p:ph idx="1"/>
          </p:nvPr>
        </p:nvSpPr>
        <p:spPr/>
        <p:txBody>
          <a:bodyPr/>
          <a:lstStyle/>
          <a:p>
            <a:r>
              <a:rPr lang="en-US">
                <a:latin typeface="Times New Roman"/>
                <a:ea typeface="Calibri"/>
              </a:rPr>
              <a:t>Sử dụng các dữ liệu thu thập được bởi những người khác để đạt được các ứng dụng hữu ích khác </a:t>
            </a:r>
            <a:r>
              <a:rPr lang="en-US" smtClean="0">
                <a:latin typeface="Times New Roman"/>
                <a:ea typeface="Calibri"/>
              </a:rPr>
              <a:t>nhau</a:t>
            </a:r>
          </a:p>
          <a:p>
            <a:pPr lvl="0">
              <a:buClr>
                <a:srgbClr val="000000"/>
              </a:buClr>
            </a:pPr>
            <a:r>
              <a:rPr lang="en-US">
                <a:solidFill>
                  <a:srgbClr val="000000"/>
                </a:solidFill>
                <a:latin typeface="Times New Roman"/>
                <a:ea typeface="Calibri"/>
              </a:rPr>
              <a:t>Tạo ra một môi trường thuận lợi cho việc xã hội hóa ngày càng tăng giữa tất cả các thành viên của cộng đồng nhà </a:t>
            </a:r>
            <a:r>
              <a:rPr lang="en-US" smtClean="0">
                <a:solidFill>
                  <a:srgbClr val="000000"/>
                </a:solidFill>
                <a:latin typeface="Times New Roman"/>
                <a:ea typeface="Calibri"/>
              </a:rPr>
              <a:t>trường</a:t>
            </a:r>
          </a:p>
          <a:p>
            <a:pPr lvl="0">
              <a:buClr>
                <a:srgbClr val="000000"/>
              </a:buClr>
            </a:pPr>
            <a:r>
              <a:rPr lang="en-US" smtClean="0">
                <a:solidFill>
                  <a:srgbClr val="000000"/>
                </a:solidFill>
                <a:latin typeface="Times New Roman"/>
                <a:ea typeface="Calibri"/>
              </a:rPr>
              <a:t>Dễ </a:t>
            </a:r>
            <a:r>
              <a:rPr lang="en-US">
                <a:solidFill>
                  <a:srgbClr val="000000"/>
                </a:solidFill>
                <a:latin typeface="Times New Roman"/>
                <a:ea typeface="Calibri"/>
              </a:rPr>
              <a:t>dàng đạt được sự kiểm kê của công nghệ và thiết bị. Điều này quan trọng trong việc nâng cao chất lượng học tập, tham gia của sinh viên ở trường nhà trường</a:t>
            </a:r>
            <a:endParaRPr lang="en-US">
              <a:solidFill>
                <a:srgbClr val="000000"/>
              </a:solidFill>
            </a:endParaRPr>
          </a:p>
          <a:p>
            <a:pPr lvl="0">
              <a:buClr>
                <a:srgbClr val="000000"/>
              </a:buClr>
            </a:pPr>
            <a:endParaRPr lang="en-US">
              <a:solidFill>
                <a:srgbClr val="000000"/>
              </a:solidFill>
            </a:endParaRPr>
          </a:p>
          <a:p>
            <a:endParaRPr lang="en-US"/>
          </a:p>
        </p:txBody>
      </p:sp>
    </p:spTree>
    <p:extLst>
      <p:ext uri="{BB962C8B-B14F-4D97-AF65-F5344CB8AC3E}">
        <p14:creationId xmlns:p14="http://schemas.microsoft.com/office/powerpoint/2010/main" val="7883340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p:txBody>
          <a:bodyPr/>
          <a:lstStyle/>
          <a:p>
            <a:r>
              <a:rPr lang="vi-VN"/>
              <a:t>Ở nước ta hiện nay, chất lượng đào tạo giáo viên vẫn còn nhiều hạn chế, bất cập trước các yêu cầu của đổi mới, hội nhập và cuộc cách mạng công nghiệp 4.0, như: có mâu thuẫn lớn giữa nhu cầu và quy mô đào tạo, năng lực đào tạo giáo viên của nhiều trường còn yếu, chương trình đào tạo giáo viên chậm được đổi </a:t>
            </a:r>
            <a:r>
              <a:rPr lang="vi-VN" smtClean="0"/>
              <a:t>mớ</a:t>
            </a:r>
            <a:r>
              <a:rPr lang="en-US" smtClean="0"/>
              <a:t>i</a:t>
            </a:r>
            <a:endParaRPr lang="en-US"/>
          </a:p>
        </p:txBody>
      </p:sp>
    </p:spTree>
    <p:extLst>
      <p:ext uri="{BB962C8B-B14F-4D97-AF65-F5344CB8AC3E}">
        <p14:creationId xmlns:p14="http://schemas.microsoft.com/office/powerpoint/2010/main" val="421008830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p:txBody>
          <a:bodyPr/>
          <a:lstStyle/>
          <a:p>
            <a:r>
              <a:rPr lang="vi-VN"/>
              <a:t>Vì vậy, Chiến lược phát triển giáo dục 2011 – 2020 cũng đã xác định giải pháp “Phát triển đội ngũ nhà giáo và cán bộ quản lý giáo dục” là giải pháp then chốt, trong đó “củng cố, hoàn thiện hệ thống đào tạo giáo viên, đổi mới căn bản và toàn diện nội dung và phương pháp đào tạo, bồi dưỡng nhằm hình thành đội ngũ nhà giáo và cán bộ quản lý giáo dục đủ sức thực hiện đổi mới chương trình giáo dục phổ thông sau năm 2015” là một nội dung hết sức quan trọng.</a:t>
            </a:r>
            <a:endParaRPr lang="en-US"/>
          </a:p>
        </p:txBody>
      </p:sp>
    </p:spTree>
    <p:extLst>
      <p:ext uri="{BB962C8B-B14F-4D97-AF65-F5344CB8AC3E}">
        <p14:creationId xmlns:p14="http://schemas.microsoft.com/office/powerpoint/2010/main" val="377562215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p:txBody>
          <a:bodyPr/>
          <a:lstStyle/>
          <a:p>
            <a:r>
              <a:rPr lang="vi-VN" smtClean="0"/>
              <a:t>Nâng </a:t>
            </a:r>
            <a:r>
              <a:rPr lang="vi-VN"/>
              <a:t>cao năng lực nghiên cứu, ứng dụng khoa học giáo dục vào thực tiễn giáo dục và đào tạo bồi dưỡng giáo viên, cán bộ QLGD của Nhà trường.</a:t>
            </a:r>
            <a:endParaRPr lang="en-US"/>
          </a:p>
        </p:txBody>
      </p:sp>
    </p:spTree>
    <p:extLst>
      <p:ext uri="{BB962C8B-B14F-4D97-AF65-F5344CB8AC3E}">
        <p14:creationId xmlns:p14="http://schemas.microsoft.com/office/powerpoint/2010/main" val="133190514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p:txBody>
          <a:bodyPr/>
          <a:lstStyle/>
          <a:p>
            <a:r>
              <a:rPr lang="vi-VN" smtClean="0"/>
              <a:t>Tăng </a:t>
            </a:r>
            <a:r>
              <a:rPr lang="vi-VN"/>
              <a:t>cường học tập doanh nghiệp</a:t>
            </a:r>
            <a:r>
              <a:rPr lang="vi-VN" smtClean="0"/>
              <a:t>:</a:t>
            </a:r>
            <a:endParaRPr lang="en-US" smtClean="0"/>
          </a:p>
          <a:p>
            <a:pPr marL="0" indent="0">
              <a:buNone/>
            </a:pPr>
            <a:r>
              <a:rPr lang="vi-VN"/>
              <a:t> Thực tập tại các doanh nghiệp may để cập nhật kiến thức, công nghệ, phương pháp tổ chức quản lý sản xuất và rèn luyện kỹ năng trong thực tiễn, sản xuất, kinh doanh, dịch vụ. Có va chạm với thực tế giảng viên mới tiếp cận được nhiều cái mới, công nghệ mới để bổ sung, cập nhật  kiến thức truyền đạt cho sinh viên</a:t>
            </a:r>
            <a:endParaRPr lang="en-US"/>
          </a:p>
        </p:txBody>
      </p:sp>
    </p:spTree>
    <p:extLst>
      <p:ext uri="{BB962C8B-B14F-4D97-AF65-F5344CB8AC3E}">
        <p14:creationId xmlns:p14="http://schemas.microsoft.com/office/powerpoint/2010/main" val="428528185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p:txBody>
          <a:bodyPr/>
          <a:lstStyle/>
          <a:p>
            <a:r>
              <a:rPr lang="vi-VN" smtClean="0"/>
              <a:t>Tăng </a:t>
            </a:r>
            <a:r>
              <a:rPr lang="vi-VN"/>
              <a:t>cường học tập doanh nghiệp</a:t>
            </a:r>
            <a:r>
              <a:rPr lang="vi-VN" smtClean="0"/>
              <a:t>:</a:t>
            </a:r>
            <a:endParaRPr lang="en-US" smtClean="0"/>
          </a:p>
          <a:p>
            <a:pPr marL="0" indent="0">
              <a:buNone/>
            </a:pPr>
            <a:r>
              <a:rPr lang="vi-VN"/>
              <a:t> Thực tập tại các doanh nghiệp may để cập nhật kiến thức, công nghệ, phương pháp tổ chức quản lý sản xuất và rèn luyện kỹ năng trong thực tiễn, sản xuất, kinh doanh, dịch vụ. Có va chạm với thực tế giảng viên mới tiếp cận được nhiều cái mới, công nghệ mới để bổ sung, cập nhật  kiến thức truyền đạt cho sinh viên</a:t>
            </a:r>
            <a:endParaRPr lang="en-US"/>
          </a:p>
        </p:txBody>
      </p:sp>
    </p:spTree>
    <p:extLst>
      <p:ext uri="{BB962C8B-B14F-4D97-AF65-F5344CB8AC3E}">
        <p14:creationId xmlns:p14="http://schemas.microsoft.com/office/powerpoint/2010/main" val="130740657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776733"/>
            <a:ext cx="5181600" cy="3228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1609048"/>
            <a:ext cx="4724400" cy="2943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094839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p:txBody>
          <a:bodyPr/>
          <a:lstStyle/>
          <a:p>
            <a:r>
              <a:rPr lang="vi-VN"/>
              <a:t>Cải </a:t>
            </a:r>
            <a:r>
              <a:rPr lang="vi-VN" smtClean="0"/>
              <a:t>thiện </a:t>
            </a:r>
            <a:r>
              <a:rPr lang="vi-VN"/>
              <a:t>chính sách cho đội ngũ các nhà </a:t>
            </a:r>
            <a:r>
              <a:rPr lang="vi-VN" smtClean="0"/>
              <a:t>giáo</a:t>
            </a:r>
            <a:endParaRPr lang="en-US" smtClean="0"/>
          </a:p>
          <a:p>
            <a:pPr marL="0" indent="0">
              <a:buNone/>
            </a:pPr>
            <a:r>
              <a:rPr lang="vi-VN"/>
              <a:t>Cải thiện chính sách giáo viên, thực chất là cải thiện cách quản lý và sử dụng lực lượng giáo viên một cách hợp lý, bao gồm các chính sách tuyển chọn, sử dụng và bổ nhiệm giáo viên; đào tạo và bồi dưỡng giáo viên; đổi mới chính sách tiền lương, ưu đãi đối với giáo viên</a:t>
            </a:r>
            <a:endParaRPr lang="en-US"/>
          </a:p>
        </p:txBody>
      </p:sp>
    </p:spTree>
    <p:extLst>
      <p:ext uri="{BB962C8B-B14F-4D97-AF65-F5344CB8AC3E}">
        <p14:creationId xmlns:p14="http://schemas.microsoft.com/office/powerpoint/2010/main" val="300749521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270" y="1524000"/>
            <a:ext cx="5135104"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2743200"/>
            <a:ext cx="5195887" cy="3457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8368032"/>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pPr marL="0" indent="0">
              <a:buNone/>
            </a:pPr>
            <a:r>
              <a:rPr lang="vi-VN" b="0" smtClean="0">
                <a:solidFill>
                  <a:srgbClr val="C00000"/>
                </a:solidFill>
                <a:latin typeface="Times New Roman" pitchFamily="18" charset="0"/>
                <a:cs typeface="Times New Roman" pitchFamily="18" charset="0"/>
              </a:rPr>
              <a:t>Ðội ngũ giáo viên là một trong những yếu tố có ý nghĩa quyết định đến việc thực hiện thành công đổi mới giáo dục. Trong bối cảnh hội nhập quốc tế và đổi mới căn bản toàn diện giáo dục và đào tạo Việt Nam hiện nay, vai trò của người giáo viên trong nhà trường lại càng có ý nghĩa quan trọng. Trong thực tiễn, đội ngũ giáo viên luôn là lực lượng nòng cốt của sự nghiệp giáo dục và đào tạo, là nhân tố chủ đạo quyết định việc nâng cao chất lượng giáo dục.</a:t>
            </a:r>
            <a:endParaRPr lang="en-US" b="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92077544"/>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a:xfrm>
            <a:off x="381000" y="990600"/>
            <a:ext cx="11176000" cy="5105400"/>
          </a:xfrm>
        </p:spPr>
        <p:txBody>
          <a:bodyPr/>
          <a:lstStyle/>
          <a:p>
            <a:r>
              <a:rPr lang="vi-VN"/>
              <a:t>Cải </a:t>
            </a:r>
            <a:r>
              <a:rPr lang="vi-VN" smtClean="0"/>
              <a:t>thiện </a:t>
            </a:r>
            <a:r>
              <a:rPr lang="vi-VN"/>
              <a:t>chính sách cho đội ngũ các nhà </a:t>
            </a:r>
            <a:r>
              <a:rPr lang="vi-VN" smtClean="0"/>
              <a:t>giáo</a:t>
            </a:r>
            <a:endParaRPr lang="en-US" smtClean="0"/>
          </a:p>
          <a:p>
            <a:pPr marL="0" indent="0">
              <a:buNone/>
            </a:pPr>
            <a:r>
              <a:rPr lang="en-US" smtClean="0"/>
              <a:t>Việc đãi ngộ về tiền lương, về các quyền lợi vật chất là điều rất quan trọng, nhưng chưa đủ để đội ngũ nhà giáo phát triển hết khả năng đóng góp của họ. Tạo điều kiện để ghi nhận thành tựu của họ; sử dụng những ý kiến đóng góp của họ, xây dựng một môi trường làm việc đầy cảm hứng, khích lệ sự đóng góp của họ vào công việc phục vụ nhà trường, phục vụ cộng đồng chính là động lực giúp đội ngũ giáo viên phát triển tình cảm nghề nghiệp, củng cố mối hệ gắn bó bền vững đầy tốt đẹp giữa giáo viên với học sinh, đồng nghiệp và nhà trường</a:t>
            </a:r>
            <a:endParaRPr lang="en-US"/>
          </a:p>
        </p:txBody>
      </p:sp>
    </p:spTree>
    <p:extLst>
      <p:ext uri="{BB962C8B-B14F-4D97-AF65-F5344CB8AC3E}">
        <p14:creationId xmlns:p14="http://schemas.microsoft.com/office/powerpoint/2010/main" val="118102425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a:xfrm>
            <a:off x="381000" y="990600"/>
            <a:ext cx="11176000" cy="5105400"/>
          </a:xfrm>
        </p:spPr>
        <p:txBody>
          <a:bodyPr/>
          <a:lstStyle/>
          <a:p>
            <a:r>
              <a:rPr lang="vi-VN"/>
              <a:t>Tăng cường hợp tác quốc </a:t>
            </a:r>
            <a:r>
              <a:rPr lang="vi-VN" smtClean="0"/>
              <a:t>tế</a:t>
            </a:r>
            <a:endParaRPr lang="en-US" smtClean="0"/>
          </a:p>
          <a:p>
            <a:pPr marL="0" indent="0">
              <a:buNone/>
            </a:pPr>
            <a:r>
              <a:rPr lang="vi-VN"/>
              <a:t>Xu hướng toàn cầu hóa và cách mạng công nghiệp 4.0 đã và đang thúc đẩy giáo dục nhà trường của mỗi quốc gia đổi mới không ngừng, đặc biệt là hội nhập quốc tế để cập nhật nhanh chóng những xu thế mới, tri thức, công nghệ mới</a:t>
            </a:r>
            <a:endParaRPr lang="en-US"/>
          </a:p>
        </p:txBody>
      </p:sp>
    </p:spTree>
    <p:extLst>
      <p:ext uri="{BB962C8B-B14F-4D97-AF65-F5344CB8AC3E}">
        <p14:creationId xmlns:p14="http://schemas.microsoft.com/office/powerpoint/2010/main" val="306513640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a:xfrm>
            <a:off x="381000" y="990600"/>
            <a:ext cx="11176000" cy="5105400"/>
          </a:xfrm>
        </p:spPr>
        <p:txBody>
          <a:bodyPr/>
          <a:lstStyle/>
          <a:p>
            <a:r>
              <a:rPr lang="vi-VN"/>
              <a:t>Tăng cường hợp tác quốc </a:t>
            </a:r>
            <a:r>
              <a:rPr lang="vi-VN" smtClean="0"/>
              <a:t>tế</a:t>
            </a:r>
            <a:endParaRPr lang="en-US" smtClean="0"/>
          </a:p>
          <a:p>
            <a:pPr marL="0" indent="0">
              <a:buNone/>
            </a:pPr>
            <a:r>
              <a:rPr lang="vi-VN"/>
              <a:t>Hoạt động hợp tác quốc tế trong đào tạo giáo viên có vai trò quan trọng trong việc định hướng sự phát triển các trường theo hướng hiện đại, tiếp cận nền giáo dục nhà trường tiên tiến trong khu vực và trên thế giới</a:t>
            </a:r>
            <a:endParaRPr lang="en-US"/>
          </a:p>
        </p:txBody>
      </p:sp>
    </p:spTree>
    <p:extLst>
      <p:ext uri="{BB962C8B-B14F-4D97-AF65-F5344CB8AC3E}">
        <p14:creationId xmlns:p14="http://schemas.microsoft.com/office/powerpoint/2010/main" val="325070174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a:xfrm>
            <a:off x="381000" y="990600"/>
            <a:ext cx="11176000" cy="5105400"/>
          </a:xfrm>
        </p:spPr>
        <p:txBody>
          <a:bodyPr/>
          <a:lstStyle/>
          <a:p>
            <a:r>
              <a:rPr lang="vi-VN"/>
              <a:t>Tăng cường hợp tác quốc </a:t>
            </a:r>
            <a:r>
              <a:rPr lang="vi-VN" smtClean="0"/>
              <a:t>tế</a:t>
            </a:r>
            <a:endParaRPr lang="en-US" smtClean="0"/>
          </a:p>
          <a:p>
            <a:pPr marL="0" indent="0">
              <a:buNone/>
            </a:pPr>
            <a:r>
              <a:rPr lang="vi-VN"/>
              <a:t>Hợp tác quốc tế trong đào tạo giáo viên giúp các trường mở rộng các hình thức hợp tác thông qua các chương trình, dự án, qua đó cập nhật, phát triển các tiến bộ khoa học công nghệ để từng bước hiện đại hoá các chương trình đào tạo, đổi mới phương pháp giảng dạy, nghiên cứu theo hướng tiếp cận các nền giáo dục tiên tiến trên thế giới</a:t>
            </a:r>
            <a:endParaRPr lang="en-US"/>
          </a:p>
        </p:txBody>
      </p:sp>
    </p:spTree>
    <p:extLst>
      <p:ext uri="{BB962C8B-B14F-4D97-AF65-F5344CB8AC3E}">
        <p14:creationId xmlns:p14="http://schemas.microsoft.com/office/powerpoint/2010/main" val="119866175"/>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a:xfrm>
            <a:off x="381000" y="990600"/>
            <a:ext cx="11176000" cy="5105400"/>
          </a:xfrm>
        </p:spPr>
        <p:txBody>
          <a:bodyPr/>
          <a:lstStyle/>
          <a:p>
            <a:r>
              <a:rPr lang="vi-VN"/>
              <a:t>Tăng cường hợp tác quốc </a:t>
            </a:r>
            <a:r>
              <a:rPr lang="vi-VN" smtClean="0"/>
              <a:t>tế</a:t>
            </a:r>
            <a:endParaRPr lang="en-US" smtClean="0"/>
          </a:p>
          <a:p>
            <a:pPr marL="0" indent="0">
              <a:buNone/>
            </a:pPr>
            <a:r>
              <a:rPr lang="vi-VN"/>
              <a:t>Hợp tác quốc tế trong đào tạo giáo viên còn mang lại cơ hội to lớn cho giảng viên trong việc tiếp cận nhanh chóng với nguồn tri thức giáu có của quốc tế. Các giảng viên có cơ hội giao lưu, học tập và trao đổi kiến thức chuyên môn và kinh nghiệm trong giảng dạy</a:t>
            </a:r>
            <a:endParaRPr lang="en-US"/>
          </a:p>
        </p:txBody>
      </p:sp>
    </p:spTree>
    <p:extLst>
      <p:ext uri="{BB962C8B-B14F-4D97-AF65-F5344CB8AC3E}">
        <p14:creationId xmlns:p14="http://schemas.microsoft.com/office/powerpoint/2010/main" val="134320084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Những giải pháp phát triển đội ngũ giáo viên</a:t>
            </a:r>
            <a:endParaRPr lang="en-US"/>
          </a:p>
        </p:txBody>
      </p:sp>
      <p:sp>
        <p:nvSpPr>
          <p:cNvPr id="3" name="Content Placeholder 2"/>
          <p:cNvSpPr>
            <a:spLocks noGrp="1"/>
          </p:cNvSpPr>
          <p:nvPr>
            <p:ph idx="1"/>
          </p:nvPr>
        </p:nvSpPr>
        <p:spPr>
          <a:xfrm>
            <a:off x="381000" y="990600"/>
            <a:ext cx="11176000" cy="5105400"/>
          </a:xfrm>
        </p:spPr>
        <p:txBody>
          <a:bodyPr/>
          <a:lstStyle/>
          <a:p>
            <a:r>
              <a:rPr lang="vi-VN"/>
              <a:t>Tăng cường hợp tác quốc </a:t>
            </a:r>
            <a:r>
              <a:rPr lang="vi-VN" smtClean="0"/>
              <a:t>tế</a:t>
            </a:r>
            <a:endParaRPr lang="en-US" smtClean="0"/>
          </a:p>
          <a:p>
            <a:pPr marL="0" indent="0">
              <a:buNone/>
            </a:pPr>
            <a:r>
              <a:rPr lang="vi-VN"/>
              <a:t>Đẩy mạnh hợp tác quốc tế trong đào tạo giáo viên,  chủ động mở rộng quan hệ hợp tác với các cơ sở đào tạo giáo viên các nước trên thế giới, đặc biệt là với các cơ sở đào tạo giáo viên trong khu vực Đông Nam Á và các nước có nền giáo dục tiên tiến, trong lĩnh vực đào tạo giáo viên thông qua các hoạt động trao đổi khoa học công nghệ, qua các dự án và các chương trình hợp tác về đào tạo, bồi dưỡng giáo viên, giảng viên và cán bộ quản lý giáo dục, cán bộ nghiên cứu khoa học.</a:t>
            </a:r>
            <a:endParaRPr lang="en-US"/>
          </a:p>
        </p:txBody>
      </p:sp>
    </p:spTree>
    <p:extLst>
      <p:ext uri="{BB962C8B-B14F-4D97-AF65-F5344CB8AC3E}">
        <p14:creationId xmlns:p14="http://schemas.microsoft.com/office/powerpoint/2010/main" val="397091773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9670739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descr="data:image/jpeg;base64,/9j/4AAQSkZJRgABAQAAAQABAAD/2wCEAAkGBg8QDw8MDQ4NDw0PDw8NDQ0MDg8NDQ8MFRAVFBQQEhIXGyYeFxkjGRISHy8gIycpLCwsFR49NTAqNSYrLCkBCQoKDgwOGg8PGikkHyQpLCkpLykpLCwpKSksKSwqKSwpLiksNSk1KSwpKSwsKS8sLCk1LCwpLCwsKSwsKSwsKf/AABEIAOEA4QMBIgACEQEDEQH/xAAcAAEAAQUBAQAAAAAAAAAAAAAAAQIEBQYHAwj/xAA3EAACAQMCBAMFBgUFAAAAAAAAAQIDBBEFIQYSQVExYXEHIjKBsSMzQmKhwRMUFZHRQ3KCovD/xAAaAQEAAgMBAAAAAAAAAAAAAAAABAUBAwYC/8QALxEBAAIBAwIEBAUFAQAAAAAAAAECAwQREgUhEzFhcSJBUdEUIzKh8BVykbHhM//aAAwDAQACEQMRAD8A4aAAAAAAAAAAAAAAACSCQBAAAAAAAAAAAAAAAAAAAAAAAAAAAAAAAAAAAEgqSDMRugYPRQIcDzu2cJeeCCpog9NcwgABgAAAAAAAAAAAAAAAAAAAAAAAAAJAgAkCYo96NLJ504ZZmtPsc9DTlyRWE/SaecttoeFKyyn8impZm2WOkZhU2+GKl/2S/c8a+leRXRq45bOl/pccWl1aWDxaM9f2GDDVaWCxx5ItDm9XpbYrd3iCcEG5AQAAwAAAAAAAAAAAAAAAAAAAAABIAAqiiEelOJiZe6xuvNPt+Zo3bRtLylsYPh+x5pLbqdL0bTNksdEc71LV8OztOmYK4cXiWe+h6LzRrpL/AEX07SRaXejNZTjj5HUeGdFVOHPJe9JY/wCJ7a1w9CtBuMUprdY6+RX00eovi8evvt89kb+tRXPNZ/S4Hq2kbPb9DStSs+Vs7Pq2lY5otd0c+4h0zGdiX0/WbztKfrMNdTi5VaJKJTgubijhv1LdnTVndxGSnGdpU4IKiD01IAAYAAAAAAAAAAAAAAAAACQBKIJRhmFSRcWtPLR4RRktLpZml5o1ZLbV3TNPj53iG88J6f4PB1Xh3SuZxyu3Q07hGw2hsdY0O05Yp+Rxl6Tq9VFPlu6TqefwMUY6/RlYRwkl4IqAO4iIiNocc1TirSF95FbSznbqcx4i03Z7Hcb63U6covs8epzXiCw+LY5HXaf8NqOdPKe/3dV0fVbx4dnCtYteWT9TETRufE9jhvbqzUKsTotLl50iUDqeDw8s7PBkFTKSYppgIJIMvIAAAAAAAAAAAAAAAASQSAKkiEiUYe4VwM9w7R5qiXmvqYOCNr4PoZqr1RC1duOOZW/TKcs9XZOD7HaOx0W1hhGr8JWuIKRttNbFN0jDvk8SXjqubnmmFQAOnVAahxVZJNtLZrJt5h+JLfNPm7bfIrOp4fEw7/RM0WTw80OF8WWfjt3Ob3UMSZ2Hiq1ypfM5NqlPEmRemX7cXRdWpyx1yMZIpZUyll5DlbIIJIMtYAAAAAAAAAAAAAAACQABJKKSpGHqJesDeeA6Wai+X1NFgzons5hma9Y/UrOpTthlfdI/9Zn0l33h6jilEzSLDSqeKcfQyCHTcfHGp9RblkmfUABaI4Wmq0+ajNeWf7F2UVo5jJd01+hry15UtHpL1SeNolyDiWllS+Zx7XYYmztPEcMc67OSOO8Sx95lHoo45NnY6z4tJu12RQyqTKC/hx9pCCSDLwAAAAAAAAAAAAAAAAkEEgCUQSgzCuB0z2YrM16x+pzKLOm+yx/aL1j9Sr6nH5MrzpM/mW/tl9EWUcQj6IujxtV7kfRHsS9NXbHClvO9pAQ2USmbMmWtI7vMRuryGW8q6XUo/m49yJ+Op5Pfhy5zxjT5alRebOM8TL3mdr45e8pLrk4rxL4sj4KfFFnV5Lb6KPZq0ikqkUlvDkrBABl5AAAAAAAAAAAAAAAAAABIIJAlM6V7Kp/apecfqc1TOgeyypi4S84/UruoxvglcdJn86Y9J/0+nLb4Y+iPQ87b4I+iKpMk0twxRPoqbecqakzH3V7jZFd5XwjA3lyUmbJN53TtPg5Pavf+ZaT1LHUxdzd+ZibrUMdTxTHNl3TS1iN5XPEdypxa8n9DjnETy2dEur/Pic+4mhicl80X2DDtj9kfUZYis44apIpKp+JSSHOyAAMAAAAAAAAAAAAAAAAAAAkEEgEbn7Na/LdRXdx+pphnuDrr+HdU3+aK/Ui6yvLDaPRZdMtx1NfXt/l9e2Ms04P8qKqrLPQK/PbUpflLyrDOei7mqd76eu30Q7145Jifqw1zmcuSPV4z0Xqef9Ehyt1MzknuoS5V/wCwV3F4qWffWXu9m0oruYa/4gfRSabUo5mlGM0unV9yltbvtCzxY8t9ox9oeesaNQbkqNVQajzYlLmS/wBy8Ymi61CpRk4VVh4yn4xlF/iT6oyOocRTcpPwUm08Yi5Y743wW39do16TtrtOcUpSjWe9Wk/KXh8upL0/Ok8pjeFpFcla8Ztu1avfeZhOJfeUandYfqi/1/Sq9tJOabpzw6dVJ8k01nHlLujEXNxzUZQfinlHU6bhkpPH5w5vV3tXJG7Waniyg9K3ieZER5AAGAAAAAAAAAAAAAAAAAAAAABJc2FfkqQkukk/1LUlMxaN42e8d5paLR8n1f7MdZjXtIxyuZdDcKkc7ZPnH2S8Z/y9WNGbfK3jywfRVtcxqwjODypLJAwRtWcM/Ly9YT9fTe8Z6fpt39p+cNR12hOMpcrbWXnHY1G+qOKaz8seB0LV7Vpt99zTtXsk87LOSN4Ecuy40WaJx7NMvZPLey7YMJcVms4bRn9QtWsmuXfUtcGNE1WWY8nvZ6tFRlRucVaFRzlNVW24VMfeU30ka/qunzpwdSKlKg8YqNYcc+EZ9mZGjbrPNLfqo9PmZ6yvoTTpVUpQkuWUZLZrszGfN+FjnSPf+fVrw6X8ZXbJO0x5f99HLaj3KDeuI+Asp3Ngsx8ZW3jKPnDuvI0eUWnhpprZp7NM84NRjz15Un7wrdRpsmntxvH2lSADejAAAAAAAAAAAAAAAAAAAAAAAAPa2uJU5KcXhp5Ov8Ae1RwjGjWljCSy35nGyqE2t02maMuGL947Sm6bVeFE0tG9Z84+3q+taHFdCvFZcWn1T3LW8tadVP8AhyUvJPc+cNM4uuKOFzyaNks/aRNYzOSfdbM1RF6z8cb+sLTFOmnvjvt6S3fWtPlHOz6mkalFp4aMmvabKSxU5ai/Oln+5jdQ4pt6qf2PK/KRbYPDmO8qzWTffttPtLEVLjk9PoUK/wAPxMdqF+m/dePIx8bpkfV1rftBo9VbD5t1sNflHGXt6lzrGm21/FTyqVylhVIrafZVF+5ptG889y/tdScX4so76WaW54+0uhrqcWenDJ3iWH1HSqtCThVi12kt4yXdMsze1f06sVTrxU4P8L/Z9GYa/wCEp+9UtX/Eprfkz9rFenUmYtXE/Dk7T+0qjVdMtT4sPxR+8NdBVODWzTT7NYKScpwAAAAAAAAAAAAAAAAAAAAAAAAAATzPuTzvuykATkgACpSLincvqWpKZiYiWymS1J7MnSu33MlZaxKDTTee5rsamD1jVI98FbdpWeHXWqzurW8LlurF4q4S/LL/AAzXa1CUHyzi0/MvaN211LydaFVKNRZxtGS+JHmnLF8PnD1mx49T8de1v2lggXV5YSp4e0ovdSj+/ZlqSomJjeFTelqTxtHcABl4AAAAAAAAAAAAAAAAAAAAAAAAAAAAAAlMgAVqZ6Rq4PAlMxMNlckwyNG9xs8NPxT8DzuLRP3qXX8HVehZqR6wrNGvhtO8JPjReON3jKLWzWH5kF9KUanx7T6S/wAltXt5QfvL0a3TPcW37S0XxTXvHeP55vIAHppAAAAAAAAAAAAAAAAAAAAAAAAAAAAAAAASVMAMwqj0L+6+4XqSDTfzj3TsX6L+zFgA3ID/2Q=="/>
          <p:cNvSpPr>
            <a:spLocks noChangeAspect="1" noChangeArrowheads="1"/>
          </p:cNvSpPr>
          <p:nvPr/>
        </p:nvSpPr>
        <p:spPr bwMode="auto">
          <a:xfrm>
            <a:off x="1044575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35843" name="Picture 3"/>
          <p:cNvPicPr>
            <a:picLocks noChangeAspect="1" noChangeArrowheads="1"/>
          </p:cNvPicPr>
          <p:nvPr/>
        </p:nvPicPr>
        <p:blipFill>
          <a:blip r:embed="rId2"/>
          <a:srcRect/>
          <a:stretch>
            <a:fillRect/>
          </a:stretch>
        </p:blipFill>
        <p:spPr bwMode="auto">
          <a:xfrm>
            <a:off x="6934200" y="2919286"/>
            <a:ext cx="4927600" cy="369570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609600"/>
            <a:ext cx="3617912" cy="361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460777"/>
            <a:ext cx="2743200" cy="1917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400" y="1371600"/>
            <a:ext cx="5072062"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ppt_x"/>
                                          </p:val>
                                        </p:tav>
                                        <p:tav tm="100000">
                                          <p:val>
                                            <p:strVal val="#ppt_x"/>
                                          </p:val>
                                        </p:tav>
                                      </p:tavLst>
                                    </p:anim>
                                    <p:anim calcmode="lin" valueType="num">
                                      <p:cBhvr additive="base">
                                        <p:cTn id="8"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additive="base">
                                        <p:cTn id="13" dur="500" fill="hold"/>
                                        <p:tgtEl>
                                          <p:spTgt spid="8194"/>
                                        </p:tgtEl>
                                        <p:attrNameLst>
                                          <p:attrName>ppt_x</p:attrName>
                                        </p:attrNameLst>
                                      </p:cBhvr>
                                      <p:tavLst>
                                        <p:tav tm="0">
                                          <p:val>
                                            <p:strVal val="#ppt_x"/>
                                          </p:val>
                                        </p:tav>
                                        <p:tav tm="100000">
                                          <p:val>
                                            <p:strVal val="#ppt_x"/>
                                          </p:val>
                                        </p:tav>
                                      </p:tavLst>
                                    </p:anim>
                                    <p:anim calcmode="lin" valueType="num">
                                      <p:cBhvr additive="base">
                                        <p:cTn id="14"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35843"/>
                                        </p:tgtEl>
                                        <p:attrNameLst>
                                          <p:attrName>style.visibility</p:attrName>
                                        </p:attrNameLst>
                                      </p:cBhvr>
                                      <p:to>
                                        <p:strVal val="visible"/>
                                      </p:to>
                                    </p:set>
                                    <p:animEffect transition="in" filter="wheel(1)">
                                      <p:cBhvr>
                                        <p:cTn id="19" dur="2000"/>
                                        <p:tgtEl>
                                          <p:spTgt spid="3584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196"/>
                                        </p:tgtEl>
                                        <p:attrNameLst>
                                          <p:attrName>style.visibility</p:attrName>
                                        </p:attrNameLst>
                                      </p:cBhvr>
                                      <p:to>
                                        <p:strVal val="visible"/>
                                      </p:to>
                                    </p:set>
                                    <p:anim calcmode="lin" valueType="num">
                                      <p:cBhvr additive="base">
                                        <p:cTn id="24" dur="500" fill="hold"/>
                                        <p:tgtEl>
                                          <p:spTgt spid="8196"/>
                                        </p:tgtEl>
                                        <p:attrNameLst>
                                          <p:attrName>ppt_x</p:attrName>
                                        </p:attrNameLst>
                                      </p:cBhvr>
                                      <p:tavLst>
                                        <p:tav tm="0">
                                          <p:val>
                                            <p:strVal val="#ppt_x"/>
                                          </p:val>
                                        </p:tav>
                                        <p:tav tm="100000">
                                          <p:val>
                                            <p:strVal val="#ppt_x"/>
                                          </p:val>
                                        </p:tav>
                                      </p:tavLst>
                                    </p:anim>
                                    <p:anim calcmode="lin" valueType="num">
                                      <p:cBhvr additive="base">
                                        <p:cTn id="25"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8196"/>
                                        </p:tgtEl>
                                        <p:attrNameLst>
                                          <p:attrName>style.visibility</p:attrName>
                                        </p:attrNameLst>
                                      </p:cBhvr>
                                      <p:to>
                                        <p:strVal val="visible"/>
                                      </p:to>
                                    </p:set>
                                    <p:animEffect transition="in" filter="wipe(down)">
                                      <p:cBhvr>
                                        <p:cTn id="30" dur="580">
                                          <p:stCondLst>
                                            <p:cond delay="0"/>
                                          </p:stCondLst>
                                        </p:cTn>
                                        <p:tgtEl>
                                          <p:spTgt spid="8196"/>
                                        </p:tgtEl>
                                      </p:cBhvr>
                                    </p:animEffect>
                                    <p:anim calcmode="lin" valueType="num">
                                      <p:cBhvr>
                                        <p:cTn id="31" dur="1822" tmFilter="0,0; 0.14,0.36; 0.43,0.73; 0.71,0.91; 1.0,1.0">
                                          <p:stCondLst>
                                            <p:cond delay="0"/>
                                          </p:stCondLst>
                                        </p:cTn>
                                        <p:tgtEl>
                                          <p:spTgt spid="8196"/>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8196"/>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8196"/>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8196"/>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8196"/>
                                        </p:tgtEl>
                                        <p:attrNameLst>
                                          <p:attrName>ppt_y</p:attrName>
                                        </p:attrNameLst>
                                      </p:cBhvr>
                                      <p:tavLst>
                                        <p:tav tm="0" fmla="#ppt_y-sin(pi*$)/81">
                                          <p:val>
                                            <p:fltVal val="0"/>
                                          </p:val>
                                        </p:tav>
                                        <p:tav tm="100000">
                                          <p:val>
                                            <p:fltVal val="1"/>
                                          </p:val>
                                        </p:tav>
                                      </p:tavLst>
                                    </p:anim>
                                    <p:animScale>
                                      <p:cBhvr>
                                        <p:cTn id="36" dur="26">
                                          <p:stCondLst>
                                            <p:cond delay="650"/>
                                          </p:stCondLst>
                                        </p:cTn>
                                        <p:tgtEl>
                                          <p:spTgt spid="8196"/>
                                        </p:tgtEl>
                                      </p:cBhvr>
                                      <p:to x="100000" y="60000"/>
                                    </p:animScale>
                                    <p:animScale>
                                      <p:cBhvr>
                                        <p:cTn id="37" dur="166" decel="50000">
                                          <p:stCondLst>
                                            <p:cond delay="676"/>
                                          </p:stCondLst>
                                        </p:cTn>
                                        <p:tgtEl>
                                          <p:spTgt spid="8196"/>
                                        </p:tgtEl>
                                      </p:cBhvr>
                                      <p:to x="100000" y="100000"/>
                                    </p:animScale>
                                    <p:animScale>
                                      <p:cBhvr>
                                        <p:cTn id="38" dur="26">
                                          <p:stCondLst>
                                            <p:cond delay="1312"/>
                                          </p:stCondLst>
                                        </p:cTn>
                                        <p:tgtEl>
                                          <p:spTgt spid="8196"/>
                                        </p:tgtEl>
                                      </p:cBhvr>
                                      <p:to x="100000" y="80000"/>
                                    </p:animScale>
                                    <p:animScale>
                                      <p:cBhvr>
                                        <p:cTn id="39" dur="166" decel="50000">
                                          <p:stCondLst>
                                            <p:cond delay="1338"/>
                                          </p:stCondLst>
                                        </p:cTn>
                                        <p:tgtEl>
                                          <p:spTgt spid="8196"/>
                                        </p:tgtEl>
                                      </p:cBhvr>
                                      <p:to x="100000" y="100000"/>
                                    </p:animScale>
                                    <p:animScale>
                                      <p:cBhvr>
                                        <p:cTn id="40" dur="26">
                                          <p:stCondLst>
                                            <p:cond delay="1642"/>
                                          </p:stCondLst>
                                        </p:cTn>
                                        <p:tgtEl>
                                          <p:spTgt spid="8196"/>
                                        </p:tgtEl>
                                      </p:cBhvr>
                                      <p:to x="100000" y="90000"/>
                                    </p:animScale>
                                    <p:animScale>
                                      <p:cBhvr>
                                        <p:cTn id="41" dur="166" decel="50000">
                                          <p:stCondLst>
                                            <p:cond delay="1668"/>
                                          </p:stCondLst>
                                        </p:cTn>
                                        <p:tgtEl>
                                          <p:spTgt spid="8196"/>
                                        </p:tgtEl>
                                      </p:cBhvr>
                                      <p:to x="100000" y="100000"/>
                                    </p:animScale>
                                    <p:animScale>
                                      <p:cBhvr>
                                        <p:cTn id="42" dur="26">
                                          <p:stCondLst>
                                            <p:cond delay="1808"/>
                                          </p:stCondLst>
                                        </p:cTn>
                                        <p:tgtEl>
                                          <p:spTgt spid="8196"/>
                                        </p:tgtEl>
                                      </p:cBhvr>
                                      <p:to x="100000" y="95000"/>
                                    </p:animScale>
                                    <p:animScale>
                                      <p:cBhvr>
                                        <p:cTn id="43" dur="166" decel="50000">
                                          <p:stCondLst>
                                            <p:cond delay="1834"/>
                                          </p:stCondLst>
                                        </p:cTn>
                                        <p:tgtEl>
                                          <p:spTgt spid="819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ctrTitle"/>
          </p:nvPr>
        </p:nvSpPr>
        <p:spPr>
          <a:xfrm>
            <a:off x="1905000" y="2438400"/>
            <a:ext cx="8001000" cy="1676400"/>
          </a:xfrm>
        </p:spPr>
        <p:txBody>
          <a:bodyPr/>
          <a:lstStyle/>
          <a:p>
            <a:pPr eaLnBrk="1" hangingPunct="1"/>
            <a:r>
              <a:rPr lang="en-US" sz="6000" i="1" dirty="0" err="1">
                <a:solidFill>
                  <a:srgbClr val="FF0000"/>
                </a:solidFill>
              </a:rPr>
              <a:t>Mến</a:t>
            </a:r>
            <a:r>
              <a:rPr lang="en-US" sz="6000" i="1" dirty="0">
                <a:solidFill>
                  <a:srgbClr val="FF0000"/>
                </a:solidFill>
              </a:rPr>
              <a:t> </a:t>
            </a:r>
            <a:r>
              <a:rPr lang="en-US" sz="6000" i="1" dirty="0" err="1">
                <a:solidFill>
                  <a:srgbClr val="FF0000"/>
                </a:solidFill>
              </a:rPr>
              <a:t>chúc</a:t>
            </a:r>
            <a:r>
              <a:rPr lang="en-US" sz="6000" i="1" dirty="0">
                <a:solidFill>
                  <a:srgbClr val="FF0000"/>
                </a:solidFill>
              </a:rPr>
              <a:t> </a:t>
            </a:r>
            <a:r>
              <a:rPr lang="en-US" sz="6000" i="1" dirty="0" err="1">
                <a:solidFill>
                  <a:srgbClr val="FF0000"/>
                </a:solidFill>
              </a:rPr>
              <a:t>các</a:t>
            </a:r>
            <a:r>
              <a:rPr lang="en-US" sz="6000" i="1" dirty="0">
                <a:solidFill>
                  <a:srgbClr val="FF0000"/>
                </a:solidFill>
              </a:rPr>
              <a:t> </a:t>
            </a:r>
            <a:r>
              <a:rPr lang="en-US" sz="6000" i="1" dirty="0" err="1">
                <a:solidFill>
                  <a:srgbClr val="FF0000"/>
                </a:solidFill>
              </a:rPr>
              <a:t>Thầy</a:t>
            </a:r>
            <a:r>
              <a:rPr lang="en-US" sz="6000" i="1" dirty="0">
                <a:solidFill>
                  <a:srgbClr val="FF0000"/>
                </a:solidFill>
              </a:rPr>
              <a:t>, </a:t>
            </a:r>
            <a:r>
              <a:rPr lang="en-US" sz="6000" i="1" dirty="0" err="1">
                <a:solidFill>
                  <a:srgbClr val="FF0000"/>
                </a:solidFill>
              </a:rPr>
              <a:t>Cô</a:t>
            </a:r>
            <a:r>
              <a:rPr lang="en-US" sz="6000" i="1" dirty="0">
                <a:solidFill>
                  <a:srgbClr val="FF0000"/>
                </a:solidFill>
              </a:rPr>
              <a:t> </a:t>
            </a:r>
            <a:r>
              <a:rPr lang="en-US" sz="6000" i="1" dirty="0" err="1">
                <a:solidFill>
                  <a:srgbClr val="FF0000"/>
                </a:solidFill>
              </a:rPr>
              <a:t>thành</a:t>
            </a:r>
            <a:r>
              <a:rPr lang="en-US" sz="6000" i="1" dirty="0">
                <a:solidFill>
                  <a:srgbClr val="FF0000"/>
                </a:solidFill>
              </a:rPr>
              <a:t> </a:t>
            </a:r>
            <a:r>
              <a:rPr lang="en-US" sz="6000" i="1" dirty="0" err="1">
                <a:solidFill>
                  <a:srgbClr val="FF0000"/>
                </a:solidFill>
              </a:rPr>
              <a:t>công</a:t>
            </a:r>
            <a:r>
              <a:rPr lang="en-US" sz="6000" i="1" dirty="0">
                <a:solidFill>
                  <a:srgbClr val="FF0000"/>
                </a:solidFill>
              </a:rPr>
              <a:t>!</a:t>
            </a:r>
          </a:p>
        </p:txBody>
      </p:sp>
      <p:pic>
        <p:nvPicPr>
          <p:cNvPr id="4098" name="Picture 2" descr="「smile」的圖片搜尋結果"/>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63000" y="0"/>
            <a:ext cx="1905000" cy="12687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Mô hình nhà trường thông minh</a:t>
            </a:r>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62200" y="1066800"/>
            <a:ext cx="8000999" cy="599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139235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Mô hình nhà trường thông minh</a:t>
            </a:r>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1219200"/>
            <a:ext cx="4648200" cy="4800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83645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Mô hình nhà trường thông minh</a:t>
            </a:r>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79023431"/>
              </p:ext>
            </p:extLst>
          </p:nvPr>
        </p:nvGraphicFramePr>
        <p:xfrm>
          <a:off x="406400" y="1219200"/>
          <a:ext cx="111760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826069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smtClean="0"/>
              <a:t> </a:t>
            </a:r>
          </a:p>
          <a:p>
            <a:pPr marL="0" indent="0">
              <a:buNone/>
            </a:pPr>
            <a:endParaRPr lang="en-US" smtClean="0"/>
          </a:p>
          <a:p>
            <a:pPr marL="0" indent="0">
              <a:buNone/>
            </a:pPr>
            <a:endParaRPr lang="en-US"/>
          </a:p>
          <a:p>
            <a:pPr marL="0" indent="0">
              <a:buNone/>
            </a:pPr>
            <a:endParaRPr lang="en-US" smtClean="0"/>
          </a:p>
          <a:p>
            <a:pPr marL="0" indent="0">
              <a:buNone/>
            </a:pPr>
            <a:endParaRPr lang="en-US"/>
          </a:p>
          <a:p>
            <a:pPr marL="0" indent="0">
              <a:buNone/>
            </a:pPr>
            <a:r>
              <a:rPr lang="vi-VN" smtClean="0"/>
              <a:t>với </a:t>
            </a:r>
            <a:r>
              <a:rPr lang="vi-VN"/>
              <a:t>công cụ tính toán thông minh phần cứng và </a:t>
            </a:r>
            <a:r>
              <a:rPr lang="vi-VN" smtClean="0"/>
              <a:t>phầ</a:t>
            </a:r>
            <a:r>
              <a:rPr lang="en-US" smtClean="0"/>
              <a:t>n</a:t>
            </a:r>
            <a:r>
              <a:rPr lang="vi-VN" smtClean="0"/>
              <a:t> </a:t>
            </a:r>
            <a:r>
              <a:rPr lang="vi-VN"/>
              <a:t>mềm hỗ trợ đào tạo và học hỏi, quản lý trường và săn sóc sinh viên</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066800"/>
            <a:ext cx="2609850"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6905814"/>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Mô hình nhà trường thông minh</a:t>
            </a:r>
            <a:endParaRPr lang="en-US"/>
          </a:p>
        </p:txBody>
      </p:sp>
      <p:sp>
        <p:nvSpPr>
          <p:cNvPr id="3" name="Content Placeholder 2"/>
          <p:cNvSpPr>
            <a:spLocks noGrp="1"/>
          </p:cNvSpPr>
          <p:nvPr>
            <p:ph idx="1"/>
          </p:nvPr>
        </p:nvSpPr>
        <p:spPr/>
        <p:txBody>
          <a:bodyPr/>
          <a:lstStyle/>
          <a:p>
            <a:r>
              <a:rPr lang="en-US">
                <a:latin typeface="Times New Roman"/>
                <a:ea typeface="Calibri"/>
              </a:rPr>
              <a:t>Trong thời đại kết nối Internet, với mục tiêu người học có thể học ở bất cứ lúc nào, bất cứ nơi đâu, không bị giới hạn thời gian hay không gian.</a:t>
            </a:r>
            <a:br>
              <a:rPr lang="en-US">
                <a:latin typeface="Times New Roman"/>
                <a:ea typeface="Calibri"/>
              </a:rPr>
            </a:br>
            <a:r>
              <a:rPr lang="en-US">
                <a:latin typeface="Times New Roman"/>
                <a:ea typeface="Calibri"/>
              </a:rPr>
              <a:t>Thầy và sinh viên có thể gặp gỡ trong lớp học và cũng có thể gặp trực tuyến. Sinh viên có thể làm việc cùng nhau, trao đổi trực tiếp với thầy hay trao đổi trực tuyến. </a:t>
            </a:r>
            <a:endParaRPr lang="en-US"/>
          </a:p>
        </p:txBody>
      </p:sp>
    </p:spTree>
    <p:extLst>
      <p:ext uri="{BB962C8B-B14F-4D97-AF65-F5344CB8AC3E}">
        <p14:creationId xmlns:p14="http://schemas.microsoft.com/office/powerpoint/2010/main" val="312783825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066800"/>
            <a:ext cx="4038599" cy="2690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038600"/>
            <a:ext cx="4114800" cy="265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752600"/>
            <a:ext cx="5867400"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13543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a:latin typeface="Times New Roman"/>
                <a:ea typeface="Times New Roman"/>
              </a:rPr>
              <a:t>Mô hình nhà trường thông minh</a:t>
            </a:r>
            <a:endParaRPr lang="en-US"/>
          </a:p>
        </p:txBody>
      </p:sp>
      <p:sp>
        <p:nvSpPr>
          <p:cNvPr id="3" name="Content Placeholder 2"/>
          <p:cNvSpPr>
            <a:spLocks noGrp="1"/>
          </p:cNvSpPr>
          <p:nvPr>
            <p:ph idx="1"/>
          </p:nvPr>
        </p:nvSpPr>
        <p:spPr/>
        <p:txBody>
          <a:bodyPr/>
          <a:lstStyle/>
          <a:p>
            <a:r>
              <a:rPr lang="en-US"/>
              <a:t>Và sinh viên được truy cập kho tài liệu học lớn được lưu trữ trên kho tài liệu cá nhân qua các công cụ lưu trữ như Google Drive,... hay tải trực tiếp từ các kho tài liệu của hệ thống trường nhà trường. </a:t>
            </a:r>
          </a:p>
          <a:p>
            <a:endParaRPr lang="en-US"/>
          </a:p>
        </p:txBody>
      </p:sp>
    </p:spTree>
    <p:extLst>
      <p:ext uri="{BB962C8B-B14F-4D97-AF65-F5344CB8AC3E}">
        <p14:creationId xmlns:p14="http://schemas.microsoft.com/office/powerpoint/2010/main" val="325324404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575TGp_happiness_light_ani">
  <a:themeElements>
    <a:clrScheme name="300TGp_natural_light 1">
      <a:dk1>
        <a:srgbClr val="000000"/>
      </a:dk1>
      <a:lt1>
        <a:srgbClr val="FFFFFF"/>
      </a:lt1>
      <a:dk2>
        <a:srgbClr val="51944E"/>
      </a:dk2>
      <a:lt2>
        <a:srgbClr val="DDDDDD"/>
      </a:lt2>
      <a:accent1>
        <a:srgbClr val="646ADE"/>
      </a:accent1>
      <a:accent2>
        <a:srgbClr val="1BAFC3"/>
      </a:accent2>
      <a:accent3>
        <a:srgbClr val="FFFFFF"/>
      </a:accent3>
      <a:accent4>
        <a:srgbClr val="000000"/>
      </a:accent4>
      <a:accent5>
        <a:srgbClr val="B8B9EC"/>
      </a:accent5>
      <a:accent6>
        <a:srgbClr val="179EB0"/>
      </a:accent6>
      <a:hlink>
        <a:srgbClr val="98BF1D"/>
      </a:hlink>
      <a:folHlink>
        <a:srgbClr val="90A8B0"/>
      </a:folHlink>
    </a:clrScheme>
    <a:fontScheme name="300TGp_natural_ligh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300TGp_natural_light 1">
        <a:dk1>
          <a:srgbClr val="000000"/>
        </a:dk1>
        <a:lt1>
          <a:srgbClr val="FFFFFF"/>
        </a:lt1>
        <a:dk2>
          <a:srgbClr val="51944E"/>
        </a:dk2>
        <a:lt2>
          <a:srgbClr val="DDDDDD"/>
        </a:lt2>
        <a:accent1>
          <a:srgbClr val="646ADE"/>
        </a:accent1>
        <a:accent2>
          <a:srgbClr val="1BAFC3"/>
        </a:accent2>
        <a:accent3>
          <a:srgbClr val="FFFFFF"/>
        </a:accent3>
        <a:accent4>
          <a:srgbClr val="000000"/>
        </a:accent4>
        <a:accent5>
          <a:srgbClr val="B8B9EC"/>
        </a:accent5>
        <a:accent6>
          <a:srgbClr val="179EB0"/>
        </a:accent6>
        <a:hlink>
          <a:srgbClr val="98BF1D"/>
        </a:hlink>
        <a:folHlink>
          <a:srgbClr val="90A8B0"/>
        </a:folHlink>
      </a:clrScheme>
      <a:clrMap bg1="lt1" tx1="dk1" bg2="lt2" tx2="dk2" accent1="accent1" accent2="accent2" accent3="accent3" accent4="accent4" accent5="accent5" accent6="accent6" hlink="hlink" folHlink="folHlink"/>
    </a:extraClrScheme>
    <a:extraClrScheme>
      <a:clrScheme name="300TGp_natural_light 2">
        <a:dk1>
          <a:srgbClr val="000000"/>
        </a:dk1>
        <a:lt1>
          <a:srgbClr val="FFFFFF"/>
        </a:lt1>
        <a:dk2>
          <a:srgbClr val="1A578E"/>
        </a:dk2>
        <a:lt2>
          <a:srgbClr val="C0C0C0"/>
        </a:lt2>
        <a:accent1>
          <a:srgbClr val="5EB52D"/>
        </a:accent1>
        <a:accent2>
          <a:srgbClr val="F26D00"/>
        </a:accent2>
        <a:accent3>
          <a:srgbClr val="FFFFFF"/>
        </a:accent3>
        <a:accent4>
          <a:srgbClr val="000000"/>
        </a:accent4>
        <a:accent5>
          <a:srgbClr val="B6D7AD"/>
        </a:accent5>
        <a:accent6>
          <a:srgbClr val="DB6200"/>
        </a:accent6>
        <a:hlink>
          <a:srgbClr val="5983D7"/>
        </a:hlink>
        <a:folHlink>
          <a:srgbClr val="AAAD25"/>
        </a:folHlink>
      </a:clrScheme>
      <a:clrMap bg1="lt1" tx1="dk1" bg2="lt2" tx2="dk2" accent1="accent1" accent2="accent2" accent3="accent3" accent4="accent4" accent5="accent5" accent6="accent6" hlink="hlink" folHlink="folHlink"/>
    </a:extraClrScheme>
    <a:extraClrScheme>
      <a:clrScheme name="300TGp_natural_light 3">
        <a:dk1>
          <a:srgbClr val="000000"/>
        </a:dk1>
        <a:lt1>
          <a:srgbClr val="FFFFFF"/>
        </a:lt1>
        <a:dk2>
          <a:srgbClr val="347436"/>
        </a:dk2>
        <a:lt2>
          <a:srgbClr val="DDDDDD"/>
        </a:lt2>
        <a:accent1>
          <a:srgbClr val="F28C1C"/>
        </a:accent1>
        <a:accent2>
          <a:srgbClr val="77AE26"/>
        </a:accent2>
        <a:accent3>
          <a:srgbClr val="FFFFFF"/>
        </a:accent3>
        <a:accent4>
          <a:srgbClr val="000000"/>
        </a:accent4>
        <a:accent5>
          <a:srgbClr val="F7C5AB"/>
        </a:accent5>
        <a:accent6>
          <a:srgbClr val="6B9D21"/>
        </a:accent6>
        <a:hlink>
          <a:srgbClr val="449878"/>
        </a:hlink>
        <a:folHlink>
          <a:srgbClr val="90A8B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575TGp_happiness_light_ani</Template>
  <TotalTime>1098</TotalTime>
  <Words>1366</Words>
  <Application>Microsoft Office PowerPoint</Application>
  <PresentationFormat>Custom</PresentationFormat>
  <Paragraphs>60</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575TGp_happiness_light_ani</vt:lpstr>
      <vt:lpstr>PowerPoint Presentation</vt:lpstr>
      <vt:lpstr>PowerPoint Presentation</vt:lpstr>
      <vt:lpstr>Mô hình nhà trường thông minh</vt:lpstr>
      <vt:lpstr>Mô hình nhà trường thông minh</vt:lpstr>
      <vt:lpstr>Mô hình nhà trường thông minh</vt:lpstr>
      <vt:lpstr>PowerPoint Presentation</vt:lpstr>
      <vt:lpstr>Mô hình nhà trường thông minh</vt:lpstr>
      <vt:lpstr>PowerPoint Presentation</vt:lpstr>
      <vt:lpstr>Mô hình nhà trường thông minh</vt:lpstr>
      <vt:lpstr>PowerPoint Presentation</vt:lpstr>
      <vt:lpstr>Một số thuận lợi của Nhà trường thông minh</vt:lpstr>
      <vt:lpstr>Những giải pháp phát triển đội ngũ giáo viên</vt:lpstr>
      <vt:lpstr>Những giải pháp phát triển đội ngũ giáo viên</vt:lpstr>
      <vt:lpstr>Những giải pháp phát triển đội ngũ giáo viên</vt:lpstr>
      <vt:lpstr>Những giải pháp phát triển đội ngũ giáo viên</vt:lpstr>
      <vt:lpstr>Những giải pháp phát triển đội ngũ giáo viên</vt:lpstr>
      <vt:lpstr>PowerPoint Presentation</vt:lpstr>
      <vt:lpstr>Những giải pháp phát triển đội ngũ giáo viên</vt:lpstr>
      <vt:lpstr>PowerPoint Presentation</vt:lpstr>
      <vt:lpstr>Những giải pháp phát triển đội ngũ giáo viên</vt:lpstr>
      <vt:lpstr>Những giải pháp phát triển đội ngũ giáo viên</vt:lpstr>
      <vt:lpstr>Những giải pháp phát triển đội ngũ giáo viên</vt:lpstr>
      <vt:lpstr>Những giải pháp phát triển đội ngũ giáo viên</vt:lpstr>
      <vt:lpstr>Những giải pháp phát triển đội ngũ giáo viên</vt:lpstr>
      <vt:lpstr>Những giải pháp phát triển đội ngũ giáo viên</vt:lpstr>
      <vt:lpstr>PowerPoint Presentation</vt:lpstr>
      <vt:lpstr>PowerPoint Presentation</vt:lpstr>
      <vt:lpstr>Mến chúc các Thầy, Cô thành công!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CÙNG CON SÁNH BƯỚC VÀO TƯƠNG LAI</dc:title>
  <dc:creator>Admin</dc:creator>
  <cp:lastModifiedBy>Nguyen </cp:lastModifiedBy>
  <cp:revision>123</cp:revision>
  <dcterms:created xsi:type="dcterms:W3CDTF">2013-05-22T13:43:07Z</dcterms:created>
  <dcterms:modified xsi:type="dcterms:W3CDTF">2019-06-23T16:59:30Z</dcterms:modified>
</cp:coreProperties>
</file>